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43">
          <p15:clr>
            <a:srgbClr val="A4A3A4"/>
          </p15:clr>
        </p15:guide>
        <p15:guide id="2" pos="317">
          <p15:clr>
            <a:srgbClr val="A4A3A4"/>
          </p15:clr>
        </p15:guide>
        <p15:guide id="3" orient="horz" pos="326">
          <p15:clr>
            <a:srgbClr val="A4A3A4"/>
          </p15:clr>
        </p15:guide>
        <p15:guide id="4" orient="horz" pos="3274">
          <p15:clr>
            <a:srgbClr val="A4A3A4"/>
          </p15:clr>
        </p15:guide>
        <p15:guide id="5" orient="horz" pos="575">
          <p15:clr>
            <a:srgbClr val="A4A3A4"/>
          </p15:clr>
        </p15:guide>
        <p15:guide id="6" pos="567">
          <p15:clr>
            <a:srgbClr val="A4A3A4"/>
          </p15:clr>
        </p15:guide>
        <p15:guide id="7" pos="431">
          <p15:clr>
            <a:srgbClr val="A4A3A4"/>
          </p15:clr>
        </p15:guide>
        <p15:guide id="8" pos="5080">
          <p15:clr>
            <a:srgbClr val="A4A3A4"/>
          </p15:clr>
        </p15:guide>
        <p15:guide id="9" pos="3084">
          <p15:clr>
            <a:srgbClr val="A4A3A4"/>
          </p15:clr>
        </p15:guide>
        <p15:guide id="10" orient="horz" pos="1052">
          <p15:clr>
            <a:srgbClr val="A4A3A4"/>
          </p15:clr>
        </p15:guide>
        <p15:guide id="11" pos="2903">
          <p15:clr>
            <a:srgbClr val="A4A3A4"/>
          </p15:clr>
        </p15:guide>
        <p15:guide id="12" orient="horz" pos="417">
          <p15:clr>
            <a:srgbClr val="A4A3A4"/>
          </p15:clr>
        </p15:guide>
        <p15:guide id="13" pos="2721">
          <p15:clr>
            <a:srgbClr val="A4A3A4"/>
          </p15:clr>
        </p15:guide>
        <p15:guide id="14" orient="horz" pos="1709">
          <p15:clr>
            <a:srgbClr val="A4A3A4"/>
          </p15:clr>
        </p15:guide>
      </p15:sldGuideLst>
    </p:ext>
    <p:ext uri="GoogleSlidesCustomDataVersion2">
      <go:slidesCustomData xmlns:go="http://customooxmlschemas.google.com/" r:id="rId42" roundtripDataSignature="AMtx7migAPPSsP7FpqPavZU+4XvLhY92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633D0F-1965-4E52-AB75-112B64D63F31}">
  <a:tblStyle styleId="{DC633D0F-1965-4E52-AB75-112B64D63F3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EF3"/>
          </a:solidFill>
        </a:fill>
      </a:tcStyle>
    </a:wholeTbl>
    <a:band1H>
      <a:tcTxStyle/>
      <a:tcStyle>
        <a:fill>
          <a:solidFill>
            <a:srgbClr val="CCDCE6"/>
          </a:solidFill>
        </a:fill>
      </a:tcStyle>
    </a:band1H>
    <a:band2H>
      <a:tcTxStyle/>
    </a:band2H>
    <a:band1V>
      <a:tcTxStyle/>
      <a:tcStyle>
        <a:fill>
          <a:solidFill>
            <a:srgbClr val="CCDCE6"/>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43"/>
        <p:guide pos="317"/>
        <p:guide pos="326" orient="horz"/>
        <p:guide pos="3274" orient="horz"/>
        <p:guide pos="575" orient="horz"/>
        <p:guide pos="567"/>
        <p:guide pos="431"/>
        <p:guide pos="5080"/>
        <p:guide pos="3084"/>
        <p:guide pos="1052" orient="horz"/>
        <p:guide pos="2903"/>
        <p:guide pos="417" orient="horz"/>
        <p:guide pos="2721"/>
        <p:guide pos="170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 name="Google Shape;2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 name="Google Shape;2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 name="Google Shape;37;p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PE" sz="1200">
                <a:solidFill>
                  <a:schemeClr val="dk1"/>
                </a:solidFill>
                <a:latin typeface="Calibri"/>
                <a:ea typeface="Calibri"/>
                <a:cs typeface="Calibri"/>
                <a:sym typeface="Calibri"/>
              </a:rPr>
              <a:t>La introducción es un periodo durante el cual las ventas registran un crecimiento lento, mientras el producto se introduce en el mercado. En esta etapa no hay utilidades, debido a los elevados gastos de la introducción del producto.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PE" sz="1200">
                <a:solidFill>
                  <a:schemeClr val="dk1"/>
                </a:solidFill>
                <a:latin typeface="Calibri"/>
                <a:ea typeface="Calibri"/>
                <a:cs typeface="Calibri"/>
                <a:sym typeface="Calibri"/>
              </a:rPr>
              <a:t>El crecimiento es un periodo durante el cual se registra una aceptación rápida en el mercado y un aumento de utilidades.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PE" sz="1200">
                <a:solidFill>
                  <a:schemeClr val="dk1"/>
                </a:solidFill>
                <a:latin typeface="Calibri"/>
                <a:ea typeface="Calibri"/>
                <a:cs typeface="Calibri"/>
                <a:sym typeface="Calibri"/>
              </a:rPr>
              <a:t>La madurez es un periodo "durante el cual el crecimiento de las ventas tiene gran aliento, porque el producto ha sido aceptado por una gran parte de compradores potenciales. Las utilidades se equilibran o disminuyen, debido a que existen gastos más fuertes para marketing con objeto de defender el producto contra la competencia.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PE" sz="1200">
                <a:solidFill>
                  <a:schemeClr val="dk1"/>
                </a:solidFill>
                <a:latin typeface="Calibri"/>
                <a:ea typeface="Calibri"/>
                <a:cs typeface="Calibri"/>
                <a:sym typeface="Calibri"/>
              </a:rPr>
              <a:t>La declinación es un periodo durante el cual disminuyen las ventas y bajan las utilidades.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2" name="Google Shape;31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 name="Google Shape;45;p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3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p:nvPr>
            <p:ph idx="2" type="sldImg"/>
          </p:nvPr>
        </p:nvSpPr>
        <p:spPr>
          <a:xfrm>
            <a:off x="420688" y="744538"/>
            <a:ext cx="59563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 name="Shape 15"/>
        <p:cNvGrpSpPr/>
        <p:nvPr/>
      </p:nvGrpSpPr>
      <p:grpSpPr>
        <a:xfrm>
          <a:off x="0" y="0"/>
          <a:ext cx="0" cy="0"/>
          <a:chOff x="0" y="0"/>
          <a:chExt cx="0" cy="0"/>
        </a:xfrm>
      </p:grpSpPr>
      <p:sp>
        <p:nvSpPr>
          <p:cNvPr id="16" name="Google Shape;16;p38"/>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38"/>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38"/>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38"/>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8"/>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888888"/>
                </a:solidFill>
                <a:latin typeface="Calibri"/>
                <a:ea typeface="Calibri"/>
                <a:cs typeface="Calibri"/>
                <a:sym typeface="Calibri"/>
              </a:defRPr>
            </a:lvl1pPr>
            <a:lvl2pPr indent="0" lvl="1" marL="0" marR="0" rtl="0" algn="l">
              <a:spcBef>
                <a:spcPts val="0"/>
              </a:spcBef>
              <a:buNone/>
              <a:defRPr sz="1800">
                <a:solidFill>
                  <a:srgbClr val="888888"/>
                </a:solidFill>
                <a:latin typeface="Calibri"/>
                <a:ea typeface="Calibri"/>
                <a:cs typeface="Calibri"/>
                <a:sym typeface="Calibri"/>
              </a:defRPr>
            </a:lvl2pPr>
            <a:lvl3pPr indent="0" lvl="2" marL="0" marR="0" rtl="0" algn="l">
              <a:spcBef>
                <a:spcPts val="0"/>
              </a:spcBef>
              <a:buNone/>
              <a:defRPr sz="1800">
                <a:solidFill>
                  <a:srgbClr val="888888"/>
                </a:solidFill>
                <a:latin typeface="Calibri"/>
                <a:ea typeface="Calibri"/>
                <a:cs typeface="Calibri"/>
                <a:sym typeface="Calibri"/>
              </a:defRPr>
            </a:lvl3pPr>
            <a:lvl4pPr indent="0" lvl="3" marL="0" marR="0" rtl="0" algn="l">
              <a:spcBef>
                <a:spcPts val="0"/>
              </a:spcBef>
              <a:buNone/>
              <a:defRPr sz="1800">
                <a:solidFill>
                  <a:srgbClr val="888888"/>
                </a:solidFill>
                <a:latin typeface="Calibri"/>
                <a:ea typeface="Calibri"/>
                <a:cs typeface="Calibri"/>
                <a:sym typeface="Calibri"/>
              </a:defRPr>
            </a:lvl4pPr>
            <a:lvl5pPr indent="0" lvl="4" marL="0" marR="0" rtl="0" algn="l">
              <a:spcBef>
                <a:spcPts val="0"/>
              </a:spcBef>
              <a:buNone/>
              <a:defRPr sz="1800">
                <a:solidFill>
                  <a:srgbClr val="888888"/>
                </a:solidFill>
                <a:latin typeface="Calibri"/>
                <a:ea typeface="Calibri"/>
                <a:cs typeface="Calibri"/>
                <a:sym typeface="Calibri"/>
              </a:defRPr>
            </a:lvl5pPr>
            <a:lvl6pPr indent="0" lvl="5" marL="0" marR="0" rtl="0" algn="l">
              <a:spcBef>
                <a:spcPts val="0"/>
              </a:spcBef>
              <a:buNone/>
              <a:defRPr sz="1800">
                <a:solidFill>
                  <a:srgbClr val="888888"/>
                </a:solidFill>
                <a:latin typeface="Calibri"/>
                <a:ea typeface="Calibri"/>
                <a:cs typeface="Calibri"/>
                <a:sym typeface="Calibri"/>
              </a:defRPr>
            </a:lvl6pPr>
            <a:lvl7pPr indent="0" lvl="6" marL="0" marR="0" rtl="0" algn="l">
              <a:spcBef>
                <a:spcPts val="0"/>
              </a:spcBef>
              <a:buNone/>
              <a:defRPr sz="1800">
                <a:solidFill>
                  <a:srgbClr val="888888"/>
                </a:solidFill>
                <a:latin typeface="Calibri"/>
                <a:ea typeface="Calibri"/>
                <a:cs typeface="Calibri"/>
                <a:sym typeface="Calibri"/>
              </a:defRPr>
            </a:lvl7pPr>
            <a:lvl8pPr indent="0" lvl="7" marL="0" marR="0" rtl="0" algn="l">
              <a:spcBef>
                <a:spcPts val="0"/>
              </a:spcBef>
              <a:buNone/>
              <a:defRPr sz="1800">
                <a:solidFill>
                  <a:srgbClr val="888888"/>
                </a:solidFill>
                <a:latin typeface="Calibri"/>
                <a:ea typeface="Calibri"/>
                <a:cs typeface="Calibri"/>
                <a:sym typeface="Calibri"/>
              </a:defRPr>
            </a:lvl8pPr>
            <a:lvl9pPr indent="0" lvl="8" marL="0" marR="0" rtl="0" algn="l">
              <a:spcBef>
                <a:spcPts val="0"/>
              </a:spcBef>
              <a:buNone/>
              <a:defRPr sz="18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6"/>
          <p:cNvGrpSpPr/>
          <p:nvPr/>
        </p:nvGrpSpPr>
        <p:grpSpPr>
          <a:xfrm>
            <a:off x="944054" y="5343295"/>
            <a:ext cx="7804380" cy="215444"/>
            <a:chOff x="944054" y="5343295"/>
            <a:chExt cx="7804380" cy="215444"/>
          </a:xfrm>
        </p:grpSpPr>
        <p:sp>
          <p:nvSpPr>
            <p:cNvPr id="11" name="Google Shape;11;p36"/>
            <p:cNvSpPr txBox="1"/>
            <p:nvPr/>
          </p:nvSpPr>
          <p:spPr>
            <a:xfrm>
              <a:off x="944054" y="5343295"/>
              <a:ext cx="233910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800" u="none" cap="none" strike="noStrike">
                  <a:solidFill>
                    <a:srgbClr val="7F7F7F"/>
                  </a:solidFill>
                  <a:latin typeface="Calibri"/>
                  <a:ea typeface="Calibri"/>
                  <a:cs typeface="Calibri"/>
                  <a:sym typeface="Calibri"/>
                </a:rPr>
                <a:t>ANÁLISIS DEL ENTORNO DE NEGOCIOS  •  SESIÓN 14</a:t>
              </a:r>
              <a:endParaRPr sz="800">
                <a:solidFill>
                  <a:srgbClr val="7F7F7F"/>
                </a:solidFill>
                <a:latin typeface="Calibri"/>
                <a:ea typeface="Calibri"/>
                <a:cs typeface="Calibri"/>
                <a:sym typeface="Calibri"/>
              </a:endParaRPr>
            </a:p>
          </p:txBody>
        </p:sp>
        <p:sp>
          <p:nvSpPr>
            <p:cNvPr id="12" name="Google Shape;12;p36"/>
            <p:cNvSpPr/>
            <p:nvPr/>
          </p:nvSpPr>
          <p:spPr>
            <a:xfrm>
              <a:off x="7361516" y="5371562"/>
              <a:ext cx="1386918"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Calibri"/>
                  <a:ea typeface="Calibri"/>
                  <a:cs typeface="Calibri"/>
                  <a:sym typeface="Calibri"/>
                </a:rPr>
                <a:t>© ISIL. Todos los derechos reservados</a:t>
              </a:r>
              <a:endParaRPr/>
            </a:p>
          </p:txBody>
        </p:sp>
      </p:grpSp>
      <p:pic>
        <p:nvPicPr>
          <p:cNvPr id="13" name="Google Shape;13;p36"/>
          <p:cNvPicPr preferRelativeResize="0"/>
          <p:nvPr/>
        </p:nvPicPr>
        <p:blipFill rotWithShape="1">
          <a:blip r:embed="rId1">
            <a:alphaModFix amt="20000"/>
          </a:blip>
          <a:srcRect b="0" l="0" r="0" t="0"/>
          <a:stretch/>
        </p:blipFill>
        <p:spPr>
          <a:xfrm>
            <a:off x="495300" y="5322472"/>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26.jpg"/><Relationship Id="rId5" Type="http://schemas.openxmlformats.org/officeDocument/2006/relationships/image" Target="../media/image20.jpg"/><Relationship Id="rId6" Type="http://schemas.openxmlformats.org/officeDocument/2006/relationships/image" Target="../media/image34.jpg"/><Relationship Id="rId7" Type="http://schemas.openxmlformats.org/officeDocument/2006/relationships/image" Target="../media/image27.jpg"/><Relationship Id="rId8"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8.jpg"/><Relationship Id="rId6" Type="http://schemas.openxmlformats.org/officeDocument/2006/relationships/image" Target="../media/image3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jp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jp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44.jpg"/><Relationship Id="rId5"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jp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jp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jp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53.jpg"/><Relationship Id="rId5"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7.jp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1.jp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jp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5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jp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5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jp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5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43.png"/><Relationship Id="rId10" Type="http://schemas.openxmlformats.org/officeDocument/2006/relationships/image" Target="../media/image56.jpg"/><Relationship Id="rId9" Type="http://schemas.openxmlformats.org/officeDocument/2006/relationships/image" Target="../media/image55.jpg"/><Relationship Id="rId5" Type="http://schemas.openxmlformats.org/officeDocument/2006/relationships/image" Target="../media/image54.jpg"/><Relationship Id="rId6" Type="http://schemas.openxmlformats.org/officeDocument/2006/relationships/image" Target="../media/image50.jpg"/><Relationship Id="rId7" Type="http://schemas.openxmlformats.org/officeDocument/2006/relationships/image" Target="../media/image45.jpg"/><Relationship Id="rId8" Type="http://schemas.openxmlformats.org/officeDocument/2006/relationships/image" Target="../media/image5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jpg"/><Relationship Id="rId4" Type="http://schemas.openxmlformats.org/officeDocument/2006/relationships/image" Target="../media/image57.jpg"/><Relationship Id="rId5" Type="http://schemas.openxmlformats.org/officeDocument/2006/relationships/image" Target="../media/image48.png"/><Relationship Id="rId6"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jpg"/><Relationship Id="rId5"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5.png"/><Relationship Id="rId5" Type="http://schemas.openxmlformats.org/officeDocument/2006/relationships/image" Target="../media/image14.jp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5.jpg"/><Relationship Id="rId5" Type="http://schemas.openxmlformats.org/officeDocument/2006/relationships/image" Target="../media/image10.jpg"/><Relationship Id="rId6" Type="http://schemas.openxmlformats.org/officeDocument/2006/relationships/image" Target="../media/image21.jpg"/><Relationship Id="rId7" Type="http://schemas.openxmlformats.org/officeDocument/2006/relationships/image" Target="../media/image12.jpg"/><Relationship Id="rId8" Type="http://schemas.openxmlformats.org/officeDocument/2006/relationships/image" Target="../media/image2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2.jpg"/><Relationship Id="rId5"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1"/>
          <p:cNvSpPr/>
          <p:nvPr/>
        </p:nvSpPr>
        <p:spPr>
          <a:xfrm>
            <a:off x="0" y="0"/>
            <a:ext cx="9144000" cy="571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8" name="Google Shape;28;p1"/>
          <p:cNvPicPr preferRelativeResize="0"/>
          <p:nvPr/>
        </p:nvPicPr>
        <p:blipFill rotWithShape="1">
          <a:blip r:embed="rId3">
            <a:alphaModFix/>
          </a:blip>
          <a:srcRect b="0" l="0" r="0" t="0"/>
          <a:stretch/>
        </p:blipFill>
        <p:spPr>
          <a:xfrm>
            <a:off x="0" y="0"/>
            <a:ext cx="3248089" cy="5715000"/>
          </a:xfrm>
          <a:prstGeom prst="rect">
            <a:avLst/>
          </a:prstGeom>
          <a:noFill/>
          <a:ln>
            <a:noFill/>
          </a:ln>
        </p:spPr>
      </p:pic>
      <p:sp>
        <p:nvSpPr>
          <p:cNvPr id="29" name="Google Shape;29;p1"/>
          <p:cNvSpPr txBox="1"/>
          <p:nvPr/>
        </p:nvSpPr>
        <p:spPr>
          <a:xfrm>
            <a:off x="3801591" y="1673440"/>
            <a:ext cx="4887604" cy="1137491"/>
          </a:xfrm>
          <a:prstGeom prst="rect">
            <a:avLst/>
          </a:prstGeom>
          <a:noFill/>
          <a:ln>
            <a:noFill/>
          </a:ln>
        </p:spPr>
        <p:txBody>
          <a:bodyPr anchorCtr="0" anchor="t" bIns="0" lIns="0" spcFirstLastPara="1" rIns="0" wrap="square" tIns="0">
            <a:spAutoFit/>
          </a:bodyPr>
          <a:lstStyle/>
          <a:p>
            <a:pPr indent="0" lvl="0" marL="0" marR="0" rtl="0" algn="l">
              <a:lnSpc>
                <a:spcPct val="77000"/>
              </a:lnSpc>
              <a:spcBef>
                <a:spcPts val="0"/>
              </a:spcBef>
              <a:spcAft>
                <a:spcPts val="0"/>
              </a:spcAft>
              <a:buNone/>
            </a:pPr>
            <a:r>
              <a:rPr b="1" lang="es-PE" sz="2400">
                <a:solidFill>
                  <a:schemeClr val="dk1"/>
                </a:solidFill>
                <a:latin typeface="Calibri"/>
                <a:ea typeface="Calibri"/>
                <a:cs typeface="Calibri"/>
                <a:sym typeface="Calibri"/>
              </a:rPr>
              <a:t>TEMAS IMPORTANTES</a:t>
            </a:r>
            <a:br>
              <a:rPr b="1" lang="es-PE" sz="2400">
                <a:solidFill>
                  <a:schemeClr val="dk1"/>
                </a:solidFill>
                <a:latin typeface="Calibri"/>
                <a:ea typeface="Calibri"/>
                <a:cs typeface="Calibri"/>
                <a:sym typeface="Calibri"/>
              </a:rPr>
            </a:br>
            <a:r>
              <a:rPr b="1" lang="es-PE" sz="2400">
                <a:solidFill>
                  <a:schemeClr val="dk1"/>
                </a:solidFill>
                <a:latin typeface="Calibri"/>
                <a:ea typeface="Calibri"/>
                <a:cs typeface="Calibri"/>
                <a:sym typeface="Calibri"/>
              </a:rPr>
              <a:t>PARA EL ANÁLISIS</a:t>
            </a:r>
            <a:br>
              <a:rPr b="1" lang="es-PE" sz="2400">
                <a:solidFill>
                  <a:schemeClr val="dk1"/>
                </a:solidFill>
                <a:latin typeface="Calibri"/>
                <a:ea typeface="Calibri"/>
                <a:cs typeface="Calibri"/>
                <a:sym typeface="Calibri"/>
              </a:rPr>
            </a:br>
            <a:r>
              <a:rPr b="1" lang="es-PE" sz="2400">
                <a:solidFill>
                  <a:schemeClr val="dk1"/>
                </a:solidFill>
                <a:latin typeface="Calibri"/>
                <a:ea typeface="Calibri"/>
                <a:cs typeface="Calibri"/>
                <a:sym typeface="Calibri"/>
              </a:rPr>
              <a:t>DEL ENTORNO</a:t>
            </a:r>
            <a:br>
              <a:rPr b="1" lang="es-PE" sz="2400">
                <a:solidFill>
                  <a:schemeClr val="dk1"/>
                </a:solidFill>
                <a:latin typeface="Calibri"/>
                <a:ea typeface="Calibri"/>
                <a:cs typeface="Calibri"/>
                <a:sym typeface="Calibri"/>
              </a:rPr>
            </a:br>
            <a:r>
              <a:rPr b="1" lang="es-PE" sz="2400">
                <a:solidFill>
                  <a:schemeClr val="dk1"/>
                </a:solidFill>
                <a:latin typeface="Calibri"/>
                <a:ea typeface="Calibri"/>
                <a:cs typeface="Calibri"/>
                <a:sym typeface="Calibri"/>
              </a:rPr>
              <a:t>DE NEGOCIOS</a:t>
            </a:r>
            <a:endParaRPr/>
          </a:p>
        </p:txBody>
      </p:sp>
      <p:sp>
        <p:nvSpPr>
          <p:cNvPr id="30" name="Google Shape;30;p1"/>
          <p:cNvSpPr txBox="1"/>
          <p:nvPr/>
        </p:nvSpPr>
        <p:spPr>
          <a:xfrm>
            <a:off x="7056438" y="1556945"/>
            <a:ext cx="1325661"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8000">
                <a:solidFill>
                  <a:srgbClr val="15BDAD"/>
                </a:solidFill>
                <a:latin typeface="Calibri"/>
                <a:ea typeface="Calibri"/>
                <a:cs typeface="Calibri"/>
                <a:sym typeface="Calibri"/>
              </a:rPr>
              <a:t>14</a:t>
            </a:r>
            <a:endParaRPr/>
          </a:p>
        </p:txBody>
      </p:sp>
      <p:cxnSp>
        <p:nvCxnSpPr>
          <p:cNvPr id="31" name="Google Shape;31;p1"/>
          <p:cNvCxnSpPr/>
          <p:nvPr/>
        </p:nvCxnSpPr>
        <p:spPr>
          <a:xfrm flipH="1">
            <a:off x="7077462" y="1683793"/>
            <a:ext cx="3" cy="1023258"/>
          </a:xfrm>
          <a:prstGeom prst="straightConnector1">
            <a:avLst/>
          </a:prstGeom>
          <a:noFill/>
          <a:ln cap="flat" cmpd="sng" w="28575">
            <a:solidFill>
              <a:srgbClr val="15BDAD"/>
            </a:solidFill>
            <a:prstDash val="solid"/>
            <a:round/>
            <a:headEnd len="sm" w="sm" type="none"/>
            <a:tailEnd len="sm" w="sm" type="none"/>
          </a:ln>
        </p:spPr>
      </p:cxnSp>
      <p:sp>
        <p:nvSpPr>
          <p:cNvPr id="32" name="Google Shape;32;p1"/>
          <p:cNvSpPr/>
          <p:nvPr/>
        </p:nvSpPr>
        <p:spPr>
          <a:xfrm>
            <a:off x="3828887" y="1387918"/>
            <a:ext cx="2606355"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300">
                <a:solidFill>
                  <a:schemeClr val="dk1"/>
                </a:solidFill>
                <a:latin typeface="Calibri"/>
                <a:ea typeface="Calibri"/>
                <a:cs typeface="Calibri"/>
                <a:sym typeface="Calibri"/>
              </a:rPr>
              <a:t>ANÁLISIS DEL ENTORNO DE NEGOCIOS</a:t>
            </a:r>
            <a:endParaRPr/>
          </a:p>
        </p:txBody>
      </p:sp>
      <p:pic>
        <p:nvPicPr>
          <p:cNvPr id="33" name="Google Shape;33;p1"/>
          <p:cNvPicPr preferRelativeResize="0"/>
          <p:nvPr/>
        </p:nvPicPr>
        <p:blipFill rotWithShape="1">
          <a:blip r:embed="rId4">
            <a:alphaModFix/>
          </a:blip>
          <a:srcRect b="0" l="0" r="2385" t="23217"/>
          <a:stretch/>
        </p:blipFill>
        <p:spPr>
          <a:xfrm rot="10800000">
            <a:off x="-32084" y="2037708"/>
            <a:ext cx="3513634" cy="3673279"/>
          </a:xfrm>
          <a:prstGeom prst="rect">
            <a:avLst/>
          </a:prstGeom>
          <a:noFill/>
          <a:ln>
            <a:noFill/>
          </a:ln>
        </p:spPr>
      </p:pic>
      <p:sp>
        <p:nvSpPr>
          <p:cNvPr id="34" name="Google Shape;34;p1"/>
          <p:cNvSpPr txBox="1"/>
          <p:nvPr/>
        </p:nvSpPr>
        <p:spPr>
          <a:xfrm>
            <a:off x="3828887" y="3117181"/>
            <a:ext cx="4746316" cy="1034129"/>
          </a:xfrm>
          <a:prstGeom prst="rect">
            <a:avLst/>
          </a:prstGeom>
          <a:noFill/>
          <a:ln>
            <a:noFill/>
          </a:ln>
        </p:spPr>
        <p:txBody>
          <a:bodyPr anchorCtr="0" anchor="t" bIns="0" lIns="0" spcFirstLastPara="1" rIns="0" wrap="square" tIns="0">
            <a:spAutoFit/>
          </a:bodyPr>
          <a:lstStyle/>
          <a:p>
            <a:pPr indent="-133350" lvl="0" marL="133350" marR="0" rtl="0" algn="l">
              <a:lnSpc>
                <a:spcPct val="120000"/>
              </a:lnSpc>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Globalización</a:t>
            </a:r>
            <a:endParaRPr/>
          </a:p>
          <a:p>
            <a:pPr indent="-133350" lvl="0" marL="133350" marR="0" rtl="0" algn="l">
              <a:lnSpc>
                <a:spcPct val="120000"/>
              </a:lnSpc>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Conceptos de economía</a:t>
            </a:r>
            <a:endParaRPr/>
          </a:p>
          <a:p>
            <a:pPr indent="-133350" lvl="0" marL="133350" marR="0" rtl="0" algn="l">
              <a:lnSpc>
                <a:spcPct val="120000"/>
              </a:lnSpc>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Ciclo de vida de un producto</a:t>
            </a:r>
            <a:endParaRPr/>
          </a:p>
          <a:p>
            <a:pPr indent="-133350" lvl="0" marL="133350" marR="0" rtl="0" algn="l">
              <a:lnSpc>
                <a:spcPct val="120000"/>
              </a:lnSpc>
              <a:spcBef>
                <a:spcPts val="0"/>
              </a:spcBef>
              <a:spcAft>
                <a:spcPts val="0"/>
              </a:spcAft>
              <a:buClr>
                <a:schemeClr val="dk1"/>
              </a:buClr>
              <a:buSzPts val="1400"/>
              <a:buFont typeface="Arial"/>
              <a:buChar char="•"/>
            </a:pPr>
            <a:r>
              <a:rPr lang="es-PE" sz="1400">
                <a:solidFill>
                  <a:schemeClr val="dk1"/>
                </a:solidFill>
                <a:latin typeface="Calibri"/>
                <a:ea typeface="Calibri"/>
                <a:cs typeface="Calibri"/>
                <a:sym typeface="Calibri"/>
              </a:rPr>
              <a:t>Matriz BCG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cxnSp>
        <p:nvCxnSpPr>
          <p:cNvPr id="154" name="Google Shape;154;p10"/>
          <p:cNvCxnSpPr/>
          <p:nvPr/>
        </p:nvCxnSpPr>
        <p:spPr>
          <a:xfrm rot="10800000">
            <a:off x="3486319" y="1922094"/>
            <a:ext cx="530546" cy="666762"/>
          </a:xfrm>
          <a:prstGeom prst="straightConnector1">
            <a:avLst/>
          </a:prstGeom>
          <a:noFill/>
          <a:ln cap="flat" cmpd="sng" w="28575">
            <a:solidFill>
              <a:srgbClr val="8058A6"/>
            </a:solidFill>
            <a:prstDash val="solid"/>
            <a:round/>
            <a:headEnd len="sm" w="sm" type="none"/>
            <a:tailEnd len="med" w="med" type="stealth"/>
          </a:ln>
        </p:spPr>
      </p:cxnSp>
      <p:cxnSp>
        <p:nvCxnSpPr>
          <p:cNvPr id="155" name="Google Shape;155;p10"/>
          <p:cNvCxnSpPr/>
          <p:nvPr/>
        </p:nvCxnSpPr>
        <p:spPr>
          <a:xfrm flipH="1" rot="10800000">
            <a:off x="5087055" y="1922095"/>
            <a:ext cx="580865" cy="671849"/>
          </a:xfrm>
          <a:prstGeom prst="straightConnector1">
            <a:avLst/>
          </a:prstGeom>
          <a:noFill/>
          <a:ln cap="flat" cmpd="sng" w="28575">
            <a:solidFill>
              <a:srgbClr val="8058A6"/>
            </a:solidFill>
            <a:prstDash val="solid"/>
            <a:round/>
            <a:headEnd len="sm" w="sm" type="none"/>
            <a:tailEnd len="med" w="med" type="stealth"/>
          </a:ln>
        </p:spPr>
      </p:cxnSp>
      <p:pic>
        <p:nvPicPr>
          <p:cNvPr descr="http://playersbrief.com/wp-content/uploads/2012/05/mcdonalds-russia.jpg" id="156" name="Google Shape;156;p10"/>
          <p:cNvPicPr preferRelativeResize="0"/>
          <p:nvPr/>
        </p:nvPicPr>
        <p:blipFill rotWithShape="1">
          <a:blip r:embed="rId3">
            <a:alphaModFix/>
          </a:blip>
          <a:srcRect b="0" l="0" r="0" t="0"/>
          <a:stretch/>
        </p:blipFill>
        <p:spPr>
          <a:xfrm>
            <a:off x="3214678" y="2579390"/>
            <a:ext cx="2714644" cy="1516057"/>
          </a:xfrm>
          <a:prstGeom prst="rect">
            <a:avLst/>
          </a:prstGeom>
          <a:noFill/>
          <a:ln>
            <a:noFill/>
          </a:ln>
        </p:spPr>
      </p:pic>
      <p:sp>
        <p:nvSpPr>
          <p:cNvPr id="157" name="Google Shape;157;p10"/>
          <p:cNvSpPr/>
          <p:nvPr/>
        </p:nvSpPr>
        <p:spPr>
          <a:xfrm>
            <a:off x="754862" y="2854100"/>
            <a:ext cx="1695440" cy="950011"/>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050">
                <a:solidFill>
                  <a:schemeClr val="lt1"/>
                </a:solidFill>
                <a:latin typeface="Calibri"/>
                <a:ea typeface="Calibri"/>
                <a:cs typeface="Calibri"/>
                <a:sym typeface="Calibri"/>
              </a:rPr>
              <a:t>Economías abiertas al mundo empresarial</a:t>
            </a:r>
            <a:endParaRPr/>
          </a:p>
          <a:p>
            <a:pPr indent="0" lvl="0" marL="0" marR="0" rtl="0" algn="ctr">
              <a:spcBef>
                <a:spcPts val="0"/>
              </a:spcBef>
              <a:spcAft>
                <a:spcPts val="0"/>
              </a:spcAft>
              <a:buNone/>
            </a:pPr>
            <a:r>
              <a:rPr b="1" lang="es-PE" sz="1050">
                <a:solidFill>
                  <a:schemeClr val="lt1"/>
                </a:solidFill>
                <a:latin typeface="Calibri"/>
                <a:ea typeface="Calibri"/>
                <a:cs typeface="Calibri"/>
                <a:sym typeface="Calibri"/>
              </a:rPr>
              <a:t>Marcas se hacen globales</a:t>
            </a:r>
            <a:endParaRPr/>
          </a:p>
        </p:txBody>
      </p:sp>
      <p:pic>
        <p:nvPicPr>
          <p:cNvPr descr="http://www.vassg.hu/fotok/egypt28.jpg" id="158" name="Google Shape;158;p10"/>
          <p:cNvPicPr preferRelativeResize="0"/>
          <p:nvPr/>
        </p:nvPicPr>
        <p:blipFill rotWithShape="1">
          <a:blip r:embed="rId4">
            <a:alphaModFix/>
          </a:blip>
          <a:srcRect b="25600" l="31667" r="27499" t="31200"/>
          <a:stretch/>
        </p:blipFill>
        <p:spPr>
          <a:xfrm>
            <a:off x="753804" y="3861020"/>
            <a:ext cx="1692451" cy="873090"/>
          </a:xfrm>
          <a:prstGeom prst="rect">
            <a:avLst/>
          </a:prstGeom>
          <a:noFill/>
          <a:ln>
            <a:noFill/>
          </a:ln>
        </p:spPr>
      </p:pic>
      <p:pic>
        <p:nvPicPr>
          <p:cNvPr descr="http://gaia.adage.com/images/bin/image/rightrail/mcdonalds-china031609.jpg?1237247772" id="159" name="Google Shape;159;p10"/>
          <p:cNvPicPr preferRelativeResize="0"/>
          <p:nvPr/>
        </p:nvPicPr>
        <p:blipFill rotWithShape="1">
          <a:blip r:embed="rId5">
            <a:alphaModFix/>
          </a:blip>
          <a:srcRect b="0" l="0" r="0" t="5251"/>
          <a:stretch/>
        </p:blipFill>
        <p:spPr>
          <a:xfrm>
            <a:off x="753740" y="1712915"/>
            <a:ext cx="1697799" cy="1085188"/>
          </a:xfrm>
          <a:prstGeom prst="rect">
            <a:avLst/>
          </a:prstGeom>
          <a:noFill/>
          <a:ln>
            <a:noFill/>
          </a:ln>
        </p:spPr>
      </p:pic>
      <p:pic>
        <p:nvPicPr>
          <p:cNvPr descr="http://t3.gstatic.com/images?q=tbn:ANd9GcRYg7htoAQhGL4dFqi_WlkQAnCff1lnT_k0n7mPfsyywatrVWpDJw" id="160" name="Google Shape;160;p10"/>
          <p:cNvPicPr preferRelativeResize="0"/>
          <p:nvPr/>
        </p:nvPicPr>
        <p:blipFill rotWithShape="1">
          <a:blip r:embed="rId6">
            <a:alphaModFix/>
          </a:blip>
          <a:srcRect b="0" l="0" r="0" t="0"/>
          <a:stretch/>
        </p:blipFill>
        <p:spPr>
          <a:xfrm>
            <a:off x="6694117" y="3861020"/>
            <a:ext cx="1688496" cy="904990"/>
          </a:xfrm>
          <a:prstGeom prst="rect">
            <a:avLst/>
          </a:prstGeom>
          <a:blipFill rotWithShape="1">
            <a:blip r:embed="rId7">
              <a:alphaModFix/>
            </a:blip>
            <a:stretch>
              <a:fillRect b="0" l="0" r="0" t="0"/>
            </a:stretch>
          </a:blipFill>
          <a:ln>
            <a:noFill/>
          </a:ln>
        </p:spPr>
      </p:pic>
      <p:pic>
        <p:nvPicPr>
          <p:cNvPr id="161" name="Google Shape;161;p10"/>
          <p:cNvPicPr preferRelativeResize="0"/>
          <p:nvPr/>
        </p:nvPicPr>
        <p:blipFill rotWithShape="1">
          <a:blip r:embed="rId8">
            <a:alphaModFix/>
          </a:blip>
          <a:srcRect b="2240" l="0" r="0" t="-237"/>
          <a:stretch/>
        </p:blipFill>
        <p:spPr>
          <a:xfrm>
            <a:off x="6697054" y="1712915"/>
            <a:ext cx="1682623" cy="1100163"/>
          </a:xfrm>
          <a:prstGeom prst="rect">
            <a:avLst/>
          </a:prstGeom>
          <a:noFill/>
          <a:ln>
            <a:noFill/>
          </a:ln>
        </p:spPr>
      </p:pic>
      <p:sp>
        <p:nvSpPr>
          <p:cNvPr id="162" name="Google Shape;162;p10"/>
          <p:cNvSpPr/>
          <p:nvPr/>
        </p:nvSpPr>
        <p:spPr>
          <a:xfrm>
            <a:off x="6690645" y="2854100"/>
            <a:ext cx="1695440" cy="950011"/>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050">
                <a:solidFill>
                  <a:schemeClr val="lt1"/>
                </a:solidFill>
                <a:latin typeface="Calibri"/>
                <a:ea typeface="Calibri"/>
                <a:cs typeface="Calibri"/>
                <a:sym typeface="Calibri"/>
              </a:rPr>
              <a:t>Competencias Empresariales Cultura</a:t>
            </a:r>
            <a:endParaRPr/>
          </a:p>
          <a:p>
            <a:pPr indent="0" lvl="0" marL="0" marR="0" rtl="0" algn="ctr">
              <a:spcBef>
                <a:spcPts val="0"/>
              </a:spcBef>
              <a:spcAft>
                <a:spcPts val="0"/>
              </a:spcAft>
              <a:buNone/>
            </a:pPr>
            <a:r>
              <a:rPr b="1" lang="es-PE" sz="1050">
                <a:solidFill>
                  <a:schemeClr val="lt1"/>
                </a:solidFill>
                <a:latin typeface="Calibri"/>
                <a:ea typeface="Calibri"/>
                <a:cs typeface="Calibri"/>
                <a:sym typeface="Calibri"/>
              </a:rPr>
              <a:t>Uso de tecnología</a:t>
            </a:r>
            <a:endParaRPr/>
          </a:p>
          <a:p>
            <a:pPr indent="0" lvl="0" marL="0" marR="0" rtl="0" algn="ctr">
              <a:spcBef>
                <a:spcPts val="0"/>
              </a:spcBef>
              <a:spcAft>
                <a:spcPts val="0"/>
              </a:spcAft>
              <a:buNone/>
            </a:pPr>
            <a:r>
              <a:rPr b="1" lang="es-PE" sz="1050">
                <a:solidFill>
                  <a:schemeClr val="lt1"/>
                </a:solidFill>
                <a:latin typeface="Calibri"/>
                <a:ea typeface="Calibri"/>
                <a:cs typeface="Calibri"/>
                <a:sym typeface="Calibri"/>
              </a:rPr>
              <a:t>Valor por su dinero</a:t>
            </a:r>
            <a:endParaRPr/>
          </a:p>
        </p:txBody>
      </p:sp>
      <p:sp>
        <p:nvSpPr>
          <p:cNvPr id="163" name="Google Shape;163;p10"/>
          <p:cNvSpPr/>
          <p:nvPr/>
        </p:nvSpPr>
        <p:spPr>
          <a:xfrm>
            <a:off x="3000891" y="4193173"/>
            <a:ext cx="3080308" cy="5149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400">
                <a:solidFill>
                  <a:schemeClr val="dk1"/>
                </a:solidFill>
                <a:latin typeface="Calibri"/>
                <a:ea typeface="Calibri"/>
                <a:cs typeface="Calibri"/>
                <a:sym typeface="Calibri"/>
              </a:rPr>
              <a:t>TRANSFORMACIÓN TECNOLÓGICA,</a:t>
            </a:r>
            <a:endParaRPr/>
          </a:p>
          <a:p>
            <a:pPr indent="0" lvl="0" marL="0" marR="0" rtl="0" algn="ctr">
              <a:spcBef>
                <a:spcPts val="0"/>
              </a:spcBef>
              <a:spcAft>
                <a:spcPts val="0"/>
              </a:spcAft>
              <a:buNone/>
            </a:pPr>
            <a:r>
              <a:rPr b="1" lang="es-PE" sz="1400">
                <a:solidFill>
                  <a:schemeClr val="dk1"/>
                </a:solidFill>
                <a:latin typeface="Calibri"/>
                <a:ea typeface="Calibri"/>
                <a:cs typeface="Calibri"/>
                <a:sym typeface="Calibri"/>
              </a:rPr>
              <a:t>ECONÓMICA Y CULTURAL</a:t>
            </a:r>
            <a:endParaRPr/>
          </a:p>
        </p:txBody>
      </p:sp>
      <p:sp>
        <p:nvSpPr>
          <p:cNvPr id="164" name="Google Shape;164;p10"/>
          <p:cNvSpPr/>
          <p:nvPr/>
        </p:nvSpPr>
        <p:spPr>
          <a:xfrm>
            <a:off x="2731171" y="3151339"/>
            <a:ext cx="311285" cy="372158"/>
          </a:xfrm>
          <a:prstGeom prst="rightArrow">
            <a:avLst>
              <a:gd fmla="val 50000" name="adj1"/>
              <a:gd fmla="val 50000" name="adj2"/>
            </a:avLst>
          </a:prstGeom>
          <a:solidFill>
            <a:srgbClr val="8058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10"/>
          <p:cNvSpPr/>
          <p:nvPr/>
        </p:nvSpPr>
        <p:spPr>
          <a:xfrm>
            <a:off x="6122764" y="3151339"/>
            <a:ext cx="311285" cy="372158"/>
          </a:xfrm>
          <a:prstGeom prst="rightArrow">
            <a:avLst>
              <a:gd fmla="val 50000" name="adj1"/>
              <a:gd fmla="val 50000" name="adj2"/>
            </a:avLst>
          </a:prstGeom>
          <a:solidFill>
            <a:srgbClr val="8058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0"/>
          <p:cNvSpPr/>
          <p:nvPr/>
        </p:nvSpPr>
        <p:spPr>
          <a:xfrm>
            <a:off x="2685011" y="1394998"/>
            <a:ext cx="1602020" cy="431800"/>
          </a:xfrm>
          <a:prstGeom prst="ellipse">
            <a:avLst/>
          </a:prstGeom>
          <a:solidFill>
            <a:srgbClr val="8058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50"/>
              <a:buFont typeface="Calibri"/>
              <a:buNone/>
            </a:pPr>
            <a:r>
              <a:rPr b="1" i="0" lang="es-PE" sz="1050" u="none" cap="none" strike="noStrike">
                <a:solidFill>
                  <a:schemeClr val="lt1"/>
                </a:solidFill>
                <a:latin typeface="Calibri"/>
                <a:ea typeface="Calibri"/>
                <a:cs typeface="Calibri"/>
                <a:sym typeface="Calibri"/>
              </a:rPr>
              <a:t>PRODUCTIVIDAD</a:t>
            </a:r>
            <a:endParaRPr b="1" i="0" sz="1050" u="none" cap="none" strike="noStrike">
              <a:solidFill>
                <a:schemeClr val="lt1"/>
              </a:solidFill>
              <a:latin typeface="Calibri"/>
              <a:ea typeface="Calibri"/>
              <a:cs typeface="Calibri"/>
              <a:sym typeface="Calibri"/>
            </a:endParaRPr>
          </a:p>
        </p:txBody>
      </p:sp>
      <p:sp>
        <p:nvSpPr>
          <p:cNvPr id="167" name="Google Shape;167;p10"/>
          <p:cNvSpPr/>
          <p:nvPr/>
        </p:nvSpPr>
        <p:spPr>
          <a:xfrm>
            <a:off x="4810604" y="1394998"/>
            <a:ext cx="1714988" cy="431800"/>
          </a:xfrm>
          <a:prstGeom prst="ellipse">
            <a:avLst/>
          </a:prstGeom>
          <a:solidFill>
            <a:srgbClr val="8058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50"/>
              <a:buFont typeface="Calibri"/>
              <a:buNone/>
            </a:pPr>
            <a:r>
              <a:rPr b="1" i="0" lang="es-PE" sz="1050" u="none" cap="none" strike="noStrike">
                <a:solidFill>
                  <a:schemeClr val="lt1"/>
                </a:solidFill>
                <a:latin typeface="Calibri"/>
                <a:ea typeface="Calibri"/>
                <a:cs typeface="Calibri"/>
                <a:sym typeface="Calibri"/>
              </a:rPr>
              <a:t>COMPETITIVIDAD</a:t>
            </a:r>
            <a:endParaRPr b="1" i="0" sz="1050" u="none" cap="none" strike="noStrike">
              <a:solidFill>
                <a:schemeClr val="lt1"/>
              </a:solidFill>
              <a:latin typeface="Calibri"/>
              <a:ea typeface="Calibri"/>
              <a:cs typeface="Calibri"/>
              <a:sym typeface="Calibri"/>
            </a:endParaRPr>
          </a:p>
        </p:txBody>
      </p:sp>
      <p:sp>
        <p:nvSpPr>
          <p:cNvPr id="168" name="Google Shape;168;p10"/>
          <p:cNvSpPr/>
          <p:nvPr/>
        </p:nvSpPr>
        <p:spPr>
          <a:xfrm>
            <a:off x="503238" y="581365"/>
            <a:ext cx="817245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800">
                <a:solidFill>
                  <a:schemeClr val="dk1"/>
                </a:solidFill>
                <a:latin typeface="Calibri"/>
                <a:ea typeface="Calibri"/>
                <a:cs typeface="Calibri"/>
                <a:sym typeface="Calibri"/>
              </a:rPr>
              <a:t>LA GLOBALIZACIÓN Y LA EMPRESA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11"/>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175" name="Google Shape;175;p11"/>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GLOBALIZACIÓN</a:t>
            </a:r>
            <a:endParaRPr/>
          </a:p>
        </p:txBody>
      </p:sp>
      <p:sp>
        <p:nvSpPr>
          <p:cNvPr id="176" name="Google Shape;176;p11"/>
          <p:cNvSpPr/>
          <p:nvPr/>
        </p:nvSpPr>
        <p:spPr>
          <a:xfrm>
            <a:off x="503238" y="1432749"/>
            <a:ext cx="3870001" cy="2103664"/>
          </a:xfrm>
          <a:prstGeom prst="rect">
            <a:avLst/>
          </a:prstGeom>
          <a:solidFill>
            <a:srgbClr val="FBE9D0"/>
          </a:solidFill>
          <a:ln>
            <a:noFill/>
          </a:ln>
        </p:spPr>
        <p:txBody>
          <a:bodyPr anchorCtr="0" anchor="ctr" bIns="45700" lIns="91425" spcFirstLastPara="1" rIns="91425" wrap="square" tIns="45700">
            <a:normAutofit/>
          </a:bodyPr>
          <a:lstStyle/>
          <a:p>
            <a:pPr indent="-178308" lvl="0" marL="178308" marR="0" rtl="0" algn="l">
              <a:lnSpc>
                <a:spcPct val="100000"/>
              </a:lnSpc>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Influencia económica global.</a:t>
            </a:r>
            <a:endParaRPr/>
          </a:p>
          <a:p>
            <a:pPr indent="-178308" lvl="0" marL="178308" marR="0" rtl="0" algn="l">
              <a:lnSpc>
                <a:spcPct val="100000"/>
              </a:lnSpc>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Aumenta la competencia.</a:t>
            </a:r>
            <a:endParaRPr/>
          </a:p>
          <a:p>
            <a:pPr indent="-178308" lvl="0" marL="178308" marR="0" rtl="0" algn="l">
              <a:lnSpc>
                <a:spcPct val="100000"/>
              </a:lnSpc>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Reduce los precios de los productos.</a:t>
            </a:r>
            <a:endParaRPr/>
          </a:p>
          <a:p>
            <a:pPr indent="-178308" lvl="0" marL="178308" marR="0" rtl="0" algn="l">
              <a:lnSpc>
                <a:spcPct val="100000"/>
              </a:lnSpc>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Mayor desarrollo tecnológico.</a:t>
            </a:r>
            <a:endParaRPr/>
          </a:p>
          <a:p>
            <a:pPr indent="-178308" lvl="0" marL="178308" marR="0" rtl="0" algn="l">
              <a:lnSpc>
                <a:spcPct val="100000"/>
              </a:lnSpc>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Mayor intercambio cultural.</a:t>
            </a:r>
            <a:endParaRPr/>
          </a:p>
          <a:p>
            <a:pPr indent="-178308" lvl="0" marL="178308" marR="0" rtl="0" algn="l">
              <a:lnSpc>
                <a:spcPct val="100000"/>
              </a:lnSpc>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Mejora en los sistemas de comunicación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e información.</a:t>
            </a:r>
            <a:endParaRPr/>
          </a:p>
          <a:p>
            <a:pPr indent="-178308" lvl="0" marL="178308" marR="0" rtl="0" algn="l">
              <a:lnSpc>
                <a:spcPct val="100000"/>
              </a:lnSpc>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Promueve la integración mundial.</a:t>
            </a:r>
            <a:endParaRPr/>
          </a:p>
        </p:txBody>
      </p:sp>
      <p:sp>
        <p:nvSpPr>
          <p:cNvPr id="177" name="Google Shape;177;p11"/>
          <p:cNvSpPr/>
          <p:nvPr/>
        </p:nvSpPr>
        <p:spPr>
          <a:xfrm>
            <a:off x="503238" y="923738"/>
            <a:ext cx="3870001" cy="420862"/>
          </a:xfrm>
          <a:prstGeom prst="rect">
            <a:avLst/>
          </a:prstGeom>
          <a:solidFill>
            <a:srgbClr val="EA8F15"/>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0" lvl="0" marL="0" marR="0" rtl="0" algn="ctr">
              <a:lnSpc>
                <a:spcPct val="90000"/>
              </a:lnSpc>
              <a:spcBef>
                <a:spcPts val="780"/>
              </a:spcBef>
              <a:spcAft>
                <a:spcPts val="0"/>
              </a:spcAft>
              <a:buClr>
                <a:schemeClr val="lt1"/>
              </a:buClr>
              <a:buSzPts val="1600"/>
              <a:buFont typeface="Arial"/>
              <a:buNone/>
            </a:pPr>
            <a:r>
              <a:rPr b="1" lang="es-PE" sz="1600">
                <a:solidFill>
                  <a:schemeClr val="lt1"/>
                </a:solidFill>
                <a:latin typeface="Calibri"/>
                <a:ea typeface="Calibri"/>
                <a:cs typeface="Calibri"/>
                <a:sym typeface="Calibri"/>
              </a:rPr>
              <a:t>VENTAJAS</a:t>
            </a:r>
            <a:endParaRPr/>
          </a:p>
          <a:p>
            <a:pPr indent="0" lvl="0" marL="0" marR="0" rtl="0" algn="l">
              <a:lnSpc>
                <a:spcPct val="90000"/>
              </a:lnSpc>
              <a:spcBef>
                <a:spcPts val="78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p:txBody>
      </p:sp>
      <p:sp>
        <p:nvSpPr>
          <p:cNvPr id="178" name="Google Shape;178;p11"/>
          <p:cNvSpPr/>
          <p:nvPr/>
        </p:nvSpPr>
        <p:spPr>
          <a:xfrm>
            <a:off x="4436426" y="1432750"/>
            <a:ext cx="4204337" cy="2103664"/>
          </a:xfrm>
          <a:prstGeom prst="rect">
            <a:avLst/>
          </a:prstGeom>
          <a:solidFill>
            <a:srgbClr val="E7E4EF"/>
          </a:solidFill>
          <a:ln>
            <a:noFill/>
          </a:ln>
        </p:spPr>
        <p:txBody>
          <a:bodyPr anchorCtr="0" anchor="ctr" bIns="45700" lIns="91425" spcFirstLastPara="1" rIns="91425" wrap="square" tIns="45700">
            <a:noAutofit/>
          </a:bodyPr>
          <a:lstStyle/>
          <a:p>
            <a:pPr indent="-178308" lvl="0" marL="178308" marR="0" rtl="0" algn="l">
              <a:lnSpc>
                <a:spcPct val="100000"/>
              </a:lnSpc>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Puede aumentar los desequilibrios económicos y sociales.</a:t>
            </a:r>
            <a:endParaRPr/>
          </a:p>
          <a:p>
            <a:pPr indent="-178308" lvl="0" marL="178308" marR="0" rtl="0" algn="l">
              <a:lnSpc>
                <a:spcPct val="100000"/>
              </a:lnSpc>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Aumenta la quiebra de empresas que no se adapten al mundo competitivo.</a:t>
            </a:r>
            <a:endParaRPr/>
          </a:p>
          <a:p>
            <a:pPr indent="-178308" lvl="0" marL="178308" marR="0" rtl="0" algn="l">
              <a:lnSpc>
                <a:spcPct val="100000"/>
              </a:lnSpc>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Las crisis económicas tienen alcance global.</a:t>
            </a:r>
            <a:endParaRPr/>
          </a:p>
          <a:p>
            <a:pPr indent="-178308" lvl="0" marL="178308" marR="0" rtl="0" algn="l">
              <a:lnSpc>
                <a:spcPct val="100000"/>
              </a:lnSpc>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Requiere constante inversión para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mantenerse globalizado.</a:t>
            </a:r>
            <a:endParaRPr/>
          </a:p>
        </p:txBody>
      </p:sp>
      <p:sp>
        <p:nvSpPr>
          <p:cNvPr id="179" name="Google Shape;179;p11"/>
          <p:cNvSpPr/>
          <p:nvPr/>
        </p:nvSpPr>
        <p:spPr>
          <a:xfrm>
            <a:off x="4436426" y="923830"/>
            <a:ext cx="4204337" cy="420788"/>
          </a:xfrm>
          <a:prstGeom prst="rect">
            <a:avLst/>
          </a:prstGeom>
          <a:solidFill>
            <a:srgbClr val="8058A6"/>
          </a:solidFill>
          <a:ln>
            <a:noFill/>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chemeClr val="lt1"/>
              </a:buClr>
              <a:buSzPts val="1600"/>
              <a:buFont typeface="Arial"/>
              <a:buNone/>
            </a:pPr>
            <a:r>
              <a:rPr b="1" lang="es-PE" sz="1600">
                <a:solidFill>
                  <a:schemeClr val="lt1"/>
                </a:solidFill>
                <a:latin typeface="Calibri"/>
                <a:ea typeface="Calibri"/>
                <a:cs typeface="Calibri"/>
                <a:sym typeface="Calibri"/>
              </a:rPr>
              <a:t>DESVENTAJAS</a:t>
            </a:r>
            <a:endParaRPr/>
          </a:p>
        </p:txBody>
      </p:sp>
      <p:pic>
        <p:nvPicPr>
          <p:cNvPr id="180" name="Google Shape;180;p11"/>
          <p:cNvPicPr preferRelativeResize="0"/>
          <p:nvPr/>
        </p:nvPicPr>
        <p:blipFill rotWithShape="1">
          <a:blip r:embed="rId4">
            <a:alphaModFix/>
          </a:blip>
          <a:srcRect b="0" l="0" r="0" t="0"/>
          <a:stretch/>
        </p:blipFill>
        <p:spPr>
          <a:xfrm>
            <a:off x="3850805" y="935386"/>
            <a:ext cx="522434" cy="356427"/>
          </a:xfrm>
          <a:prstGeom prst="rect">
            <a:avLst/>
          </a:prstGeom>
          <a:noFill/>
          <a:ln>
            <a:noFill/>
          </a:ln>
        </p:spPr>
      </p:pic>
      <p:pic>
        <p:nvPicPr>
          <p:cNvPr id="181" name="Google Shape;181;p11"/>
          <p:cNvPicPr preferRelativeResize="0"/>
          <p:nvPr/>
        </p:nvPicPr>
        <p:blipFill rotWithShape="1">
          <a:blip r:embed="rId4">
            <a:alphaModFix/>
          </a:blip>
          <a:srcRect b="0" l="0" r="0" t="0"/>
          <a:stretch/>
        </p:blipFill>
        <p:spPr>
          <a:xfrm>
            <a:off x="8118329" y="935386"/>
            <a:ext cx="522434" cy="356427"/>
          </a:xfrm>
          <a:prstGeom prst="rect">
            <a:avLst/>
          </a:prstGeom>
          <a:noFill/>
          <a:ln>
            <a:noFill/>
          </a:ln>
        </p:spPr>
      </p:pic>
      <p:pic>
        <p:nvPicPr>
          <p:cNvPr id="182" name="Google Shape;182;p11"/>
          <p:cNvPicPr preferRelativeResize="0"/>
          <p:nvPr/>
        </p:nvPicPr>
        <p:blipFill rotWithShape="1">
          <a:blip r:embed="rId5">
            <a:alphaModFix/>
          </a:blip>
          <a:srcRect b="11027" l="0" r="0" t="28004"/>
          <a:stretch/>
        </p:blipFill>
        <p:spPr>
          <a:xfrm>
            <a:off x="511153" y="3624561"/>
            <a:ext cx="3862086" cy="1572913"/>
          </a:xfrm>
          <a:prstGeom prst="rect">
            <a:avLst/>
          </a:prstGeom>
          <a:noFill/>
          <a:ln>
            <a:noFill/>
          </a:ln>
        </p:spPr>
      </p:pic>
      <p:pic>
        <p:nvPicPr>
          <p:cNvPr id="183" name="Google Shape;183;p11"/>
          <p:cNvPicPr preferRelativeResize="0"/>
          <p:nvPr/>
        </p:nvPicPr>
        <p:blipFill rotWithShape="1">
          <a:blip r:embed="rId6">
            <a:alphaModFix/>
          </a:blip>
          <a:srcRect b="27504" l="0" r="0" t="16824"/>
          <a:stretch/>
        </p:blipFill>
        <p:spPr>
          <a:xfrm>
            <a:off x="4436426" y="3624546"/>
            <a:ext cx="4204337" cy="15729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2"/>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190" name="Google Shape;190;p12"/>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GLOBALIZACIÓN</a:t>
            </a:r>
            <a:endParaRPr/>
          </a:p>
        </p:txBody>
      </p:sp>
      <p:sp>
        <p:nvSpPr>
          <p:cNvPr id="191" name="Google Shape;191;p12"/>
          <p:cNvSpPr txBox="1"/>
          <p:nvPr/>
        </p:nvSpPr>
        <p:spPr>
          <a:xfrm>
            <a:off x="503239" y="1344613"/>
            <a:ext cx="4105274" cy="34470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CONCLUSIONES ACERCA DE LA GLOBALIZACIÓN</a:t>
            </a:r>
            <a:endParaRPr/>
          </a:p>
          <a:p>
            <a:pPr indent="-185738" lvl="0" marL="185738"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En el ámbito global no hay gobiernos, solo organismos que regulan la relación entre ciertas actividades de los estados, pero no llega  a un auténtico gobierno mundial. </a:t>
            </a:r>
            <a:endParaRPr/>
          </a:p>
          <a:p>
            <a:pPr indent="-84138" lvl="0" marL="185738"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 globalización incrementa el alcance y el impacto de las ocurrencias mundiales en economía, política, tecnología, etc.</a:t>
            </a:r>
            <a:endParaRPr/>
          </a:p>
          <a:p>
            <a:pPr indent="-84138" lvl="0" marL="185738"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5738" lvl="0" marL="185738"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 globalización afecta en distintos aspectos, en diferentes intensidades a los países y las empresas dependiendo de sus</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propias condiciones.</a:t>
            </a:r>
            <a:endParaRPr/>
          </a:p>
        </p:txBody>
      </p:sp>
      <p:pic>
        <p:nvPicPr>
          <p:cNvPr id="192" name="Google Shape;192;p12"/>
          <p:cNvPicPr preferRelativeResize="0"/>
          <p:nvPr/>
        </p:nvPicPr>
        <p:blipFill rotWithShape="1">
          <a:blip r:embed="rId4">
            <a:alphaModFix/>
          </a:blip>
          <a:srcRect b="0" l="0" r="0" t="0"/>
          <a:stretch/>
        </p:blipFill>
        <p:spPr>
          <a:xfrm>
            <a:off x="4946070" y="1530734"/>
            <a:ext cx="3463639" cy="27972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3"/>
          <p:cNvSpPr/>
          <p:nvPr/>
        </p:nvSpPr>
        <p:spPr>
          <a:xfrm>
            <a:off x="0" y="0"/>
            <a:ext cx="9144000" cy="5714999"/>
          </a:xfrm>
          <a:prstGeom prst="rect">
            <a:avLst/>
          </a:prstGeom>
          <a:solidFill>
            <a:srgbClr val="15BD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8" name="Google Shape;198;p13"/>
          <p:cNvCxnSpPr/>
          <p:nvPr/>
        </p:nvCxnSpPr>
        <p:spPr>
          <a:xfrm>
            <a:off x="1258009" y="4511082"/>
            <a:ext cx="3106173" cy="0"/>
          </a:xfrm>
          <a:prstGeom prst="straightConnector1">
            <a:avLst/>
          </a:prstGeom>
          <a:noFill/>
          <a:ln cap="flat" cmpd="sng" w="28575">
            <a:solidFill>
              <a:srgbClr val="0B655C"/>
            </a:solidFill>
            <a:prstDash val="solid"/>
            <a:round/>
            <a:headEnd len="sm" w="sm" type="none"/>
            <a:tailEnd len="sm" w="sm" type="none"/>
          </a:ln>
        </p:spPr>
      </p:cxnSp>
      <p:pic>
        <p:nvPicPr>
          <p:cNvPr id="199" name="Google Shape;199;p13"/>
          <p:cNvPicPr preferRelativeResize="0"/>
          <p:nvPr/>
        </p:nvPicPr>
        <p:blipFill rotWithShape="1">
          <a:blip r:embed="rId3">
            <a:alphaModFix/>
          </a:blip>
          <a:srcRect b="2865" l="50092" r="0" t="-1"/>
          <a:stretch/>
        </p:blipFill>
        <p:spPr>
          <a:xfrm>
            <a:off x="513688" y="3617175"/>
            <a:ext cx="573391" cy="893907"/>
          </a:xfrm>
          <a:prstGeom prst="rect">
            <a:avLst/>
          </a:prstGeom>
          <a:noFill/>
          <a:ln>
            <a:noFill/>
          </a:ln>
        </p:spPr>
      </p:pic>
      <p:sp>
        <p:nvSpPr>
          <p:cNvPr id="200" name="Google Shape;200;p13"/>
          <p:cNvSpPr/>
          <p:nvPr/>
        </p:nvSpPr>
        <p:spPr>
          <a:xfrm>
            <a:off x="1258009" y="3673982"/>
            <a:ext cx="4396004" cy="889474"/>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lang="es-PE" sz="4000">
                <a:solidFill>
                  <a:schemeClr val="lt1"/>
                </a:solidFill>
                <a:latin typeface="Calibri"/>
                <a:ea typeface="Calibri"/>
                <a:cs typeface="Calibri"/>
                <a:sym typeface="Calibri"/>
              </a:rPr>
              <a:t>CONCEPTOS</a:t>
            </a:r>
            <a:br>
              <a:rPr lang="es-PE" sz="4000">
                <a:solidFill>
                  <a:schemeClr val="lt1"/>
                </a:solidFill>
                <a:latin typeface="Calibri"/>
                <a:ea typeface="Calibri"/>
                <a:cs typeface="Calibri"/>
                <a:sym typeface="Calibri"/>
              </a:rPr>
            </a:br>
            <a:r>
              <a:rPr b="1" lang="es-PE" sz="4000">
                <a:solidFill>
                  <a:srgbClr val="09534C"/>
                </a:solidFill>
                <a:latin typeface="Calibri"/>
                <a:ea typeface="Calibri"/>
                <a:cs typeface="Calibri"/>
                <a:sym typeface="Calibri"/>
              </a:rPr>
              <a:t>DE ECONOMÍA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4"/>
          <p:cNvSpPr txBox="1"/>
          <p:nvPr/>
        </p:nvSpPr>
        <p:spPr>
          <a:xfrm>
            <a:off x="503239" y="912813"/>
            <a:ext cx="3744912" cy="3988784"/>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600">
                <a:solidFill>
                  <a:schemeClr val="dk1"/>
                </a:solidFill>
                <a:latin typeface="Calibri"/>
                <a:ea typeface="Calibri"/>
                <a:cs typeface="Calibri"/>
                <a:sym typeface="Calibri"/>
              </a:rPr>
              <a:t>CONCEPTO DE ECONOMÍA</a:t>
            </a:r>
            <a:endParaRPr/>
          </a:p>
          <a:p>
            <a:pPr indent="-185738" lvl="0" marL="185738" marR="0" rtl="0" algn="l">
              <a:lnSpc>
                <a:spcPct val="90000"/>
              </a:lnSpc>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Según Samuelson: </a:t>
            </a:r>
            <a:r>
              <a:rPr lang="es-PE" sz="1600">
                <a:solidFill>
                  <a:schemeClr val="dk1"/>
                </a:solidFill>
                <a:latin typeface="Calibri"/>
                <a:ea typeface="Calibri"/>
                <a:cs typeface="Calibri"/>
                <a:sym typeface="Calibri"/>
              </a:rPr>
              <a:t>Es el estudio de cómo las sociedades usan recursos escasos para producir artículos de consumo valiosos y distribuirlos entre la gente.</a:t>
            </a:r>
            <a:br>
              <a:rPr lang="es-PE" sz="1600">
                <a:solidFill>
                  <a:schemeClr val="dk1"/>
                </a:solidFill>
                <a:latin typeface="Calibri"/>
                <a:ea typeface="Calibri"/>
                <a:cs typeface="Calibri"/>
                <a:sym typeface="Calibri"/>
              </a:rPr>
            </a:b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En la mayoría de países del mundo, los gobiernos aplican un modelo de  economía de libre mercado. Esto se da también en nuestro país. </a:t>
            </a:r>
            <a:endParaRPr/>
          </a:p>
          <a:p>
            <a:pPr indent="-84138" lvl="0" marL="185738" marR="0" rtl="0" algn="l">
              <a:lnSpc>
                <a:spcPct val="90000"/>
              </a:lnSpc>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7937" lvl="0" marL="185738" marR="0" rtl="0" algn="l">
              <a:lnSpc>
                <a:spcPct val="90000"/>
              </a:lnSpc>
              <a:spcBef>
                <a:spcPts val="0"/>
              </a:spcBef>
              <a:spcAft>
                <a:spcPts val="0"/>
              </a:spcAft>
              <a:buNone/>
            </a:pPr>
            <a:r>
              <a:rPr b="1" lang="es-PE" sz="1600">
                <a:solidFill>
                  <a:schemeClr val="dk1"/>
                </a:solidFill>
                <a:latin typeface="Calibri"/>
                <a:ea typeface="Calibri"/>
                <a:cs typeface="Calibri"/>
                <a:sym typeface="Calibri"/>
              </a:rPr>
              <a:t>ECONOMÍA DE LIBRE MERCADO</a:t>
            </a:r>
            <a:br>
              <a:rPr b="1"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Es el sistema en el que el precio de los bienes es acordado entre los vendedores y los consumidores a través del juego entre la oferta (los que venden productos ) y la demanda (los que desean comprar los productos).</a:t>
            </a:r>
            <a:endParaRPr/>
          </a:p>
        </p:txBody>
      </p:sp>
      <p:pic>
        <p:nvPicPr>
          <p:cNvPr id="207" name="Google Shape;207;p14"/>
          <p:cNvPicPr preferRelativeResize="0"/>
          <p:nvPr/>
        </p:nvPicPr>
        <p:blipFill rotWithShape="1">
          <a:blip r:embed="rId3">
            <a:alphaModFix/>
          </a:blip>
          <a:srcRect b="0" l="22914" r="17059" t="0"/>
          <a:stretch/>
        </p:blipFill>
        <p:spPr>
          <a:xfrm>
            <a:off x="4608513" y="517525"/>
            <a:ext cx="4535487" cy="4679950"/>
          </a:xfrm>
          <a:prstGeom prst="rect">
            <a:avLst/>
          </a:prstGeom>
          <a:noFill/>
          <a:ln>
            <a:noFill/>
          </a:ln>
        </p:spPr>
      </p:pic>
      <p:pic>
        <p:nvPicPr>
          <p:cNvPr id="208" name="Google Shape;208;p14"/>
          <p:cNvPicPr preferRelativeResize="0"/>
          <p:nvPr/>
        </p:nvPicPr>
        <p:blipFill rotWithShape="1">
          <a:blip r:embed="rId4">
            <a:alphaModFix/>
          </a:blip>
          <a:srcRect b="0" l="0" r="0" t="0"/>
          <a:stretch/>
        </p:blipFill>
        <p:spPr>
          <a:xfrm>
            <a:off x="4248151" y="467648"/>
            <a:ext cx="749300" cy="749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15"/>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215" name="Google Shape;215;p15"/>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CONCEPTOS DE ECONOMÍA</a:t>
            </a:r>
            <a:endParaRPr/>
          </a:p>
        </p:txBody>
      </p:sp>
      <p:sp>
        <p:nvSpPr>
          <p:cNvPr id="216" name="Google Shape;216;p15"/>
          <p:cNvSpPr txBox="1"/>
          <p:nvPr/>
        </p:nvSpPr>
        <p:spPr>
          <a:xfrm>
            <a:off x="511152" y="926391"/>
            <a:ext cx="8164535" cy="32008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En una economía de libre mercado se pueden dar las siguientes situaciones:</a:t>
            </a:r>
            <a:endParaRPr/>
          </a:p>
          <a:p>
            <a:pPr indent="0" lvl="0" marL="0" marR="0" rtl="0" algn="l">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b="1" lang="es-PE" sz="1600">
                <a:solidFill>
                  <a:schemeClr val="dk1"/>
                </a:solidFill>
                <a:latin typeface="Calibri"/>
                <a:ea typeface="Calibri"/>
                <a:cs typeface="Calibri"/>
                <a:sym typeface="Calibri"/>
              </a:rPr>
              <a:t>Monopolio</a:t>
            </a:r>
            <a:endParaRPr/>
          </a:p>
          <a:p>
            <a:pPr indent="-185738" lvl="0" marL="185738"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 una situación de mercado en la cual existe un único productor o de un bien o un servicio, lo que le confiere un gran poder y le brinda un posición de privilegio.</a:t>
            </a:r>
            <a:endParaRPr/>
          </a:p>
          <a:p>
            <a:pPr indent="-185738" lvl="0" marL="185738"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El monopolista controla la cantidad de producción y el precio.</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    Ejemplo : La cervecería Backus tiene casi el 95 % del mercado de cervezas en el Perú.</a:t>
            </a:r>
            <a:endParaRPr/>
          </a:p>
          <a:p>
            <a:pPr indent="-84138" lvl="0" marL="185738" marR="0" rtl="0" algn="l">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b="1" lang="es-PE" sz="1600">
                <a:solidFill>
                  <a:schemeClr val="dk1"/>
                </a:solidFill>
                <a:latin typeface="Calibri"/>
                <a:ea typeface="Calibri"/>
                <a:cs typeface="Calibri"/>
                <a:sym typeface="Calibri"/>
              </a:rPr>
              <a:t>Oligopolio </a:t>
            </a:r>
            <a:endParaRPr/>
          </a:p>
          <a:p>
            <a:pPr indent="-185738" lvl="0" marL="185738"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Situación en la que el mercado o industria está dominado por un pequeño número de vendedores.</a:t>
            </a:r>
            <a:endParaRPr/>
          </a:p>
          <a:p>
            <a:pPr indent="-185738" lvl="0" marL="185738"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Ejemplo : Movistar y Claro que tienen entre las dos casi el 90 % de las telecomunicaciones por teléfonos celulares.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6"/>
          <p:cNvSpPr txBox="1"/>
          <p:nvPr/>
        </p:nvSpPr>
        <p:spPr>
          <a:xfrm>
            <a:off x="503238" y="926391"/>
            <a:ext cx="3816349" cy="3988784"/>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600">
                <a:solidFill>
                  <a:schemeClr val="dk1"/>
                </a:solidFill>
                <a:latin typeface="Calibri"/>
                <a:ea typeface="Calibri"/>
                <a:cs typeface="Calibri"/>
                <a:sym typeface="Calibri"/>
              </a:rPr>
              <a:t>A continuación veremos los dos grandes </a:t>
            </a:r>
            <a:br>
              <a:rPr b="1" lang="es-PE" sz="1600">
                <a:solidFill>
                  <a:schemeClr val="dk1"/>
                </a:solidFill>
                <a:latin typeface="Calibri"/>
                <a:ea typeface="Calibri"/>
                <a:cs typeface="Calibri"/>
                <a:sym typeface="Calibri"/>
              </a:rPr>
            </a:br>
            <a:r>
              <a:rPr b="1" lang="es-PE" sz="1600">
                <a:solidFill>
                  <a:schemeClr val="dk1"/>
                </a:solidFill>
                <a:latin typeface="Calibri"/>
                <a:ea typeface="Calibri"/>
                <a:cs typeface="Calibri"/>
                <a:sym typeface="Calibri"/>
              </a:rPr>
              <a:t>de la economía: La microeconomía y </a:t>
            </a:r>
            <a:br>
              <a:rPr b="1" lang="es-PE" sz="1600">
                <a:solidFill>
                  <a:schemeClr val="dk1"/>
                </a:solidFill>
                <a:latin typeface="Calibri"/>
                <a:ea typeface="Calibri"/>
                <a:cs typeface="Calibri"/>
                <a:sym typeface="Calibri"/>
              </a:rPr>
            </a:br>
            <a:r>
              <a:rPr b="1" lang="es-PE" sz="1600">
                <a:solidFill>
                  <a:schemeClr val="dk1"/>
                </a:solidFill>
                <a:latin typeface="Calibri"/>
                <a:ea typeface="Calibri"/>
                <a:cs typeface="Calibri"/>
                <a:sym typeface="Calibri"/>
              </a:rPr>
              <a:t>la macroeconomía</a:t>
            </a:r>
            <a:endParaRPr/>
          </a:p>
          <a:p>
            <a:pPr indent="0" lvl="0" marL="0" marR="0" rtl="0" algn="l">
              <a:lnSpc>
                <a:spcPct val="90000"/>
              </a:lnSpc>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b="1" lang="es-PE" sz="1600">
                <a:solidFill>
                  <a:schemeClr val="dk1"/>
                </a:solidFill>
                <a:latin typeface="Calibri"/>
                <a:ea typeface="Calibri"/>
                <a:cs typeface="Calibri"/>
                <a:sym typeface="Calibri"/>
              </a:rPr>
              <a:t>MICROECONOMÍA</a:t>
            </a:r>
            <a:endParaRPr/>
          </a:p>
          <a:p>
            <a:pPr indent="0" lvl="0" marL="0" marR="0" rtl="0" algn="l">
              <a:lnSpc>
                <a:spcPct val="90000"/>
              </a:lnSpc>
              <a:spcBef>
                <a:spcPts val="0"/>
              </a:spcBef>
              <a:spcAft>
                <a:spcPts val="0"/>
              </a:spcAft>
              <a:buNone/>
            </a:pPr>
            <a:r>
              <a:rPr lang="es-PE" sz="1600">
                <a:solidFill>
                  <a:schemeClr val="dk1"/>
                </a:solidFill>
                <a:latin typeface="Calibri"/>
                <a:ea typeface="Calibri"/>
                <a:cs typeface="Calibri"/>
                <a:sym typeface="Calibri"/>
              </a:rPr>
              <a:t>Es el estudio del comportamiento económico de los agentes económicos. Considera las decisiones que toma cada uno para cumplir ciertos objetivos propios. El análisis microeconómico se centra en los bienes, los precios, los mercados y los agentes económicos.</a:t>
            </a:r>
            <a:endParaRPr/>
          </a:p>
          <a:p>
            <a:pPr indent="0" lvl="0" marL="0" marR="0" rtl="0" algn="l">
              <a:lnSpc>
                <a:spcPct val="90000"/>
              </a:lnSpc>
              <a:spcBef>
                <a:spcPts val="0"/>
              </a:spcBef>
              <a:spcAft>
                <a:spcPts val="0"/>
              </a:spcAft>
              <a:buNone/>
            </a:pPr>
            <a:r>
              <a:rPr lang="es-PE" sz="1600">
                <a:solidFill>
                  <a:schemeClr val="dk1"/>
                </a:solidFill>
                <a:latin typeface="Calibri"/>
                <a:ea typeface="Calibri"/>
                <a:cs typeface="Calibri"/>
                <a:sym typeface="Calibri"/>
              </a:rPr>
              <a:t>Por ejemplo, se encarga de algunas interrogantes como:</a:t>
            </a:r>
            <a:endParaRPr/>
          </a:p>
          <a:p>
            <a:pPr indent="0" lvl="0" marL="0" marR="0" rtl="0" algn="l">
              <a:lnSpc>
                <a:spcPct val="90000"/>
              </a:lnSpc>
              <a:spcBef>
                <a:spcPts val="0"/>
              </a:spcBef>
              <a:spcAft>
                <a:spcPts val="0"/>
              </a:spcAft>
              <a:buNone/>
            </a:pPr>
            <a:r>
              <a:t/>
            </a:r>
            <a:endParaRPr sz="1600">
              <a:solidFill>
                <a:schemeClr val="dk1"/>
              </a:solidFill>
              <a:latin typeface="Calibri"/>
              <a:ea typeface="Calibri"/>
              <a:cs typeface="Calibri"/>
              <a:sym typeface="Calibri"/>
            </a:endParaRPr>
          </a:p>
          <a:p>
            <a:pPr indent="-185738" lvl="0" marL="185738" marR="0" rtl="0" algn="l">
              <a:lnSpc>
                <a:spcPct val="90000"/>
              </a:lnSpc>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¿Qué debo producir? </a:t>
            </a:r>
            <a:endParaRPr/>
          </a:p>
          <a:p>
            <a:pPr indent="-185738" lvl="0" marL="185738" marR="0" rtl="0" algn="l">
              <a:lnSpc>
                <a:spcPct val="90000"/>
              </a:lnSpc>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¿Qué productos debo comprar?</a:t>
            </a:r>
            <a:endParaRPr/>
          </a:p>
          <a:p>
            <a:pPr indent="-185738" lvl="0" marL="185738" marR="0" rtl="0" algn="l">
              <a:lnSpc>
                <a:spcPct val="90000"/>
              </a:lnSpc>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¿A qué precios debo vender ? </a:t>
            </a:r>
            <a:endParaRPr/>
          </a:p>
        </p:txBody>
      </p:sp>
      <p:pic>
        <p:nvPicPr>
          <p:cNvPr id="223" name="Google Shape;223;p16"/>
          <p:cNvPicPr preferRelativeResize="0"/>
          <p:nvPr/>
        </p:nvPicPr>
        <p:blipFill rotWithShape="1">
          <a:blip r:embed="rId3">
            <a:alphaModFix/>
          </a:blip>
          <a:srcRect b="0" l="19689" r="20286" t="0"/>
          <a:stretch/>
        </p:blipFill>
        <p:spPr>
          <a:xfrm>
            <a:off x="4608513" y="525914"/>
            <a:ext cx="4535487" cy="4679950"/>
          </a:xfrm>
          <a:prstGeom prst="rect">
            <a:avLst/>
          </a:prstGeom>
          <a:noFill/>
          <a:ln>
            <a:noFill/>
          </a:ln>
        </p:spPr>
      </p:pic>
      <p:pic>
        <p:nvPicPr>
          <p:cNvPr id="224" name="Google Shape;224;p16"/>
          <p:cNvPicPr preferRelativeResize="0"/>
          <p:nvPr/>
        </p:nvPicPr>
        <p:blipFill rotWithShape="1">
          <a:blip r:embed="rId4">
            <a:alphaModFix/>
          </a:blip>
          <a:srcRect b="0" l="0" r="0" t="0"/>
          <a:stretch/>
        </p:blipFill>
        <p:spPr>
          <a:xfrm>
            <a:off x="4248150" y="467648"/>
            <a:ext cx="749300" cy="749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17"/>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231" name="Google Shape;231;p17"/>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CONCEPTOS DE ECONOMÍA</a:t>
            </a:r>
            <a:endParaRPr/>
          </a:p>
        </p:txBody>
      </p:sp>
      <p:sp>
        <p:nvSpPr>
          <p:cNvPr id="232" name="Google Shape;232;p17"/>
          <p:cNvSpPr txBox="1"/>
          <p:nvPr/>
        </p:nvSpPr>
        <p:spPr>
          <a:xfrm>
            <a:off x="503238" y="926391"/>
            <a:ext cx="4105275" cy="3939540"/>
          </a:xfrm>
          <a:prstGeom prst="rect">
            <a:avLst/>
          </a:prstGeom>
          <a:noFill/>
          <a:ln>
            <a:noFill/>
          </a:ln>
        </p:spPr>
        <p:txBody>
          <a:bodyPr anchorCtr="0" anchor="t" bIns="0" lIns="0" spcFirstLastPara="1" rIns="0" wrap="square" tIns="0">
            <a:spAutoFit/>
          </a:bodyPr>
          <a:lstStyle/>
          <a:p>
            <a:pPr indent="-184150" lvl="0" marL="18415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La demanda</a:t>
            </a:r>
            <a:br>
              <a:rPr b="1"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Es la cantidad de bienes y servicios que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pueden ser comprados a diferentes precios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por un consumidor o por el conjunto de consumidores. La demanda es una función matemática, por lo que puede ser  expresada gráficamente por medio de la curva de</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la demanda. </a:t>
            </a:r>
            <a:endParaRPr/>
          </a:p>
          <a:p>
            <a:pPr indent="-82550" lvl="0" marL="184150" marR="0" rtl="0" algn="l">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La oferta </a:t>
            </a:r>
            <a:br>
              <a:rPr b="1"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Es la cantidad de bienes o servicios que los productores están dispuestos a vender a  distintos precios. La oferta es también una función matemática, por lo que puede ser expresada gráficamente a través de la curva de la oferta.</a:t>
            </a:r>
            <a:endParaRPr/>
          </a:p>
        </p:txBody>
      </p:sp>
      <p:pic>
        <p:nvPicPr>
          <p:cNvPr id="233" name="Google Shape;233;p17"/>
          <p:cNvPicPr preferRelativeResize="0"/>
          <p:nvPr/>
        </p:nvPicPr>
        <p:blipFill rotWithShape="1">
          <a:blip r:embed="rId4">
            <a:alphaModFix/>
          </a:blip>
          <a:srcRect b="0" l="0" r="0" t="0"/>
          <a:stretch/>
        </p:blipFill>
        <p:spPr>
          <a:xfrm>
            <a:off x="5228637" y="926391"/>
            <a:ext cx="3412126" cy="1852785"/>
          </a:xfrm>
          <a:prstGeom prst="rect">
            <a:avLst/>
          </a:prstGeom>
          <a:noFill/>
          <a:ln>
            <a:noFill/>
          </a:ln>
        </p:spPr>
      </p:pic>
      <p:pic>
        <p:nvPicPr>
          <p:cNvPr id="234" name="Google Shape;234;p17"/>
          <p:cNvPicPr preferRelativeResize="0"/>
          <p:nvPr/>
        </p:nvPicPr>
        <p:blipFill rotWithShape="1">
          <a:blip r:embed="rId5">
            <a:alphaModFix/>
          </a:blip>
          <a:srcRect b="0" l="0" r="3228" t="0"/>
          <a:stretch/>
        </p:blipFill>
        <p:spPr>
          <a:xfrm>
            <a:off x="5228636" y="2845646"/>
            <a:ext cx="3412127" cy="23518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8"/>
          <p:cNvSpPr txBox="1"/>
          <p:nvPr/>
        </p:nvSpPr>
        <p:spPr>
          <a:xfrm>
            <a:off x="503238" y="1478521"/>
            <a:ext cx="3816349"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MACROECONOMÍA</a:t>
            </a:r>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 macroeconomía es la rama de la economía que se encarga de estudiar los sistemas económicos de una región o país como un conjunto o un todo.</a:t>
            </a:r>
            <a:endParaRPr/>
          </a:p>
          <a:p>
            <a:pPr indent="-82550" lvl="0" marL="1841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Para el análisis del entorno es necesario conocer una serie de conceptos que se  muestran a continuación.</a:t>
            </a:r>
            <a:endParaRPr/>
          </a:p>
        </p:txBody>
      </p:sp>
      <p:pic>
        <p:nvPicPr>
          <p:cNvPr id="241" name="Google Shape;241;p18"/>
          <p:cNvPicPr preferRelativeResize="0"/>
          <p:nvPr/>
        </p:nvPicPr>
        <p:blipFill rotWithShape="1">
          <a:blip r:embed="rId3">
            <a:alphaModFix/>
          </a:blip>
          <a:srcRect b="0" l="25136" r="35059" t="0"/>
          <a:stretch/>
        </p:blipFill>
        <p:spPr>
          <a:xfrm>
            <a:off x="4608513" y="525914"/>
            <a:ext cx="4535487" cy="4671561"/>
          </a:xfrm>
          <a:prstGeom prst="rect">
            <a:avLst/>
          </a:prstGeom>
          <a:noFill/>
          <a:ln>
            <a:noFill/>
          </a:ln>
        </p:spPr>
      </p:pic>
      <p:pic>
        <p:nvPicPr>
          <p:cNvPr id="242" name="Google Shape;242;p18"/>
          <p:cNvPicPr preferRelativeResize="0"/>
          <p:nvPr/>
        </p:nvPicPr>
        <p:blipFill rotWithShape="1">
          <a:blip r:embed="rId4">
            <a:alphaModFix/>
          </a:blip>
          <a:srcRect b="0" l="0" r="0" t="0"/>
          <a:stretch/>
        </p:blipFill>
        <p:spPr>
          <a:xfrm>
            <a:off x="4224890" y="467948"/>
            <a:ext cx="749300" cy="74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nvSpPr>
        <p:spPr>
          <a:xfrm>
            <a:off x="503239" y="920822"/>
            <a:ext cx="3876000" cy="3940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LA INFLACIÓN</a:t>
            </a:r>
            <a:endParaRPr/>
          </a:p>
          <a:p>
            <a:pPr indent="-177800" lvl="0" marL="1778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 el aumento generalizado de los precios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de los bienes y servicios de un mercado durante un período de tiempo determinado. </a:t>
            </a:r>
            <a:endParaRPr/>
          </a:p>
          <a:p>
            <a:pPr indent="-76200" lvl="0" marL="1778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Para el análisis económico del entorno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es importante este concepto porque su aumento reduce el poder adquisitivo de la moneda y el consumo.</a:t>
            </a:r>
            <a:endParaRPr/>
          </a:p>
          <a:p>
            <a:pPr indent="-76200" lvl="0" marL="17780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77800" lvl="0" marL="177800" marR="0" rtl="0" algn="l">
              <a:spcBef>
                <a:spcPts val="0"/>
              </a:spcBef>
              <a:spcAft>
                <a:spcPts val="0"/>
              </a:spcAft>
              <a:buNone/>
            </a:pPr>
            <a:r>
              <a:rPr b="1" lang="es-PE" sz="1600">
                <a:solidFill>
                  <a:schemeClr val="dk1"/>
                </a:solidFill>
                <a:latin typeface="Calibri"/>
                <a:ea typeface="Calibri"/>
                <a:cs typeface="Calibri"/>
                <a:sym typeface="Calibri"/>
              </a:rPr>
              <a:t>Por ejemplo:</a:t>
            </a:r>
            <a:br>
              <a:rPr b="1"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Un trabajador solía comprar 20 kilogramos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de alimentos con su sueldo de 1000 soles.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A los pocos meses, ante la inflación existente, ese mismo sueldo le permite comprar apenas 10 kilos de alimentos.</a:t>
            </a:r>
            <a:endParaRPr/>
          </a:p>
        </p:txBody>
      </p:sp>
      <p:pic>
        <p:nvPicPr>
          <p:cNvPr id="249" name="Google Shape;249;p19"/>
          <p:cNvPicPr preferRelativeResize="0"/>
          <p:nvPr/>
        </p:nvPicPr>
        <p:blipFill rotWithShape="1">
          <a:blip r:embed="rId3">
            <a:alphaModFix/>
          </a:blip>
          <a:srcRect b="0" l="25066" r="10291" t="0"/>
          <a:stretch/>
        </p:blipFill>
        <p:spPr>
          <a:xfrm>
            <a:off x="4608513" y="517525"/>
            <a:ext cx="4535487" cy="4679950"/>
          </a:xfrm>
          <a:prstGeom prst="rect">
            <a:avLst/>
          </a:prstGeom>
          <a:noFill/>
          <a:ln>
            <a:noFill/>
          </a:ln>
        </p:spPr>
      </p:pic>
      <p:pic>
        <p:nvPicPr>
          <p:cNvPr id="250" name="Google Shape;250;p19"/>
          <p:cNvPicPr preferRelativeResize="0"/>
          <p:nvPr/>
        </p:nvPicPr>
        <p:blipFill rotWithShape="1">
          <a:blip r:embed="rId4">
            <a:alphaModFix/>
          </a:blip>
          <a:srcRect b="0" l="0" r="0" t="0"/>
          <a:stretch/>
        </p:blipFill>
        <p:spPr>
          <a:xfrm>
            <a:off x="4210050" y="469340"/>
            <a:ext cx="749300" cy="74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2"/>
          <p:cNvSpPr txBox="1"/>
          <p:nvPr/>
        </p:nvSpPr>
        <p:spPr>
          <a:xfrm>
            <a:off x="1199579" y="1693549"/>
            <a:ext cx="7453314" cy="276999"/>
          </a:xfrm>
          <a:prstGeom prst="rect">
            <a:avLst/>
          </a:prstGeom>
          <a:noFill/>
          <a:ln>
            <a:noFill/>
          </a:ln>
        </p:spPr>
        <p:txBody>
          <a:bodyPr anchorCtr="0" anchor="t" bIns="0" lIns="0" spcFirstLastPara="1" rIns="0" wrap="square" tIns="0">
            <a:spAutoFit/>
          </a:bodyPr>
          <a:lstStyle/>
          <a:p>
            <a:pPr indent="-223838" lvl="0" marL="223838" marR="0" rtl="0" algn="l">
              <a:spcBef>
                <a:spcPts val="0"/>
              </a:spcBef>
              <a:spcAft>
                <a:spcPts val="0"/>
              </a:spcAft>
              <a:buClr>
                <a:srgbClr val="12ADA1"/>
              </a:buClr>
              <a:buSzPts val="2250"/>
              <a:buFont typeface="Arial"/>
              <a:buChar char="•"/>
            </a:pPr>
            <a:r>
              <a:rPr b="1" lang="es-PE" sz="1800">
                <a:solidFill>
                  <a:schemeClr val="dk1"/>
                </a:solidFill>
                <a:latin typeface="Calibri"/>
                <a:ea typeface="Calibri"/>
                <a:cs typeface="Calibri"/>
                <a:sym typeface="Calibri"/>
              </a:rPr>
              <a:t>Conocer </a:t>
            </a:r>
            <a:r>
              <a:rPr lang="es-PE" sz="1800">
                <a:solidFill>
                  <a:schemeClr val="dk1"/>
                </a:solidFill>
                <a:latin typeface="Calibri"/>
                <a:ea typeface="Calibri"/>
                <a:cs typeface="Calibri"/>
                <a:sym typeface="Calibri"/>
              </a:rPr>
              <a:t>temas importantes para el análisis del entorno de las empresas.</a:t>
            </a:r>
            <a:endParaRPr/>
          </a:p>
        </p:txBody>
      </p:sp>
      <p:sp>
        <p:nvSpPr>
          <p:cNvPr id="40" name="Google Shape;40;p2"/>
          <p:cNvSpPr/>
          <p:nvPr/>
        </p:nvSpPr>
        <p:spPr>
          <a:xfrm>
            <a:off x="1186789" y="711873"/>
            <a:ext cx="932115" cy="20185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s-PE" sz="1600">
                <a:solidFill>
                  <a:srgbClr val="7F7F7F"/>
                </a:solidFill>
                <a:latin typeface="Calibri"/>
                <a:ea typeface="Calibri"/>
                <a:cs typeface="Calibri"/>
                <a:sym typeface="Calibri"/>
              </a:rPr>
              <a:t>OBJETIVOS</a:t>
            </a:r>
            <a:endParaRPr b="1" sz="1600">
              <a:solidFill>
                <a:srgbClr val="7F7F7F"/>
              </a:solidFill>
              <a:latin typeface="Calibri"/>
              <a:ea typeface="Calibri"/>
              <a:cs typeface="Calibri"/>
              <a:sym typeface="Calibri"/>
            </a:endParaRPr>
          </a:p>
        </p:txBody>
      </p:sp>
      <p:cxnSp>
        <p:nvCxnSpPr>
          <p:cNvPr id="41" name="Google Shape;41;p2"/>
          <p:cNvCxnSpPr/>
          <p:nvPr/>
        </p:nvCxnSpPr>
        <p:spPr>
          <a:xfrm rot="10800000">
            <a:off x="2283266" y="804862"/>
            <a:ext cx="6261245" cy="0"/>
          </a:xfrm>
          <a:prstGeom prst="straightConnector1">
            <a:avLst/>
          </a:prstGeom>
          <a:noFill/>
          <a:ln cap="flat" cmpd="sng" w="12700">
            <a:solidFill>
              <a:srgbClr val="7F7F7F"/>
            </a:solidFill>
            <a:prstDash val="solid"/>
            <a:round/>
            <a:headEnd len="sm" w="sm" type="none"/>
            <a:tailEnd len="sm" w="sm" type="none"/>
          </a:ln>
        </p:spPr>
      </p:cxnSp>
      <p:pic>
        <p:nvPicPr>
          <p:cNvPr id="42" name="Google Shape;42;p2"/>
          <p:cNvPicPr preferRelativeResize="0"/>
          <p:nvPr/>
        </p:nvPicPr>
        <p:blipFill rotWithShape="1">
          <a:blip r:embed="rId3">
            <a:alphaModFix/>
          </a:blip>
          <a:srcRect b="0" l="0" r="0" t="0"/>
          <a:stretch/>
        </p:blipFill>
        <p:spPr>
          <a:xfrm>
            <a:off x="500316" y="517525"/>
            <a:ext cx="590547" cy="5905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nvSpPr>
        <p:spPr>
          <a:xfrm>
            <a:off x="503238" y="912813"/>
            <a:ext cx="3821335" cy="39395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El PBI</a:t>
            </a:r>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El Producto Bruto Interno es la producción total de servicios y bienes de una nación durante un determinado periodo de tiempo, expresada en unidades monetarias.</a:t>
            </a:r>
            <a:endParaRPr/>
          </a:p>
          <a:p>
            <a:pPr indent="-82550" lvl="0" marL="1841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En el análisis del entorno el PBI es importante porque nos muestra la riqueza de un país y la situación de su economía.</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184150" marR="0" rtl="0" algn="l">
              <a:spcBef>
                <a:spcPts val="0"/>
              </a:spcBef>
              <a:spcAft>
                <a:spcPts val="0"/>
              </a:spcAft>
              <a:buNone/>
            </a:pPr>
            <a:r>
              <a:rPr b="1" lang="es-PE" sz="1600">
                <a:solidFill>
                  <a:schemeClr val="dk1"/>
                </a:solidFill>
                <a:latin typeface="Calibri"/>
                <a:ea typeface="Calibri"/>
                <a:cs typeface="Calibri"/>
                <a:sym typeface="Calibri"/>
              </a:rPr>
              <a:t>Por ejemplo:</a:t>
            </a:r>
            <a:br>
              <a:rPr b="1"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Según el BCR, el PBI del año 2014 llegó a 202,984 millones de dólares y el PBI de Estados Unidos fue de 16,633,400 millones de dólares en el mismo año, lo cual refleja la situación económica de ambos países.</a:t>
            </a:r>
            <a:endParaRPr/>
          </a:p>
        </p:txBody>
      </p:sp>
      <p:pic>
        <p:nvPicPr>
          <p:cNvPr id="257" name="Google Shape;257;p20"/>
          <p:cNvPicPr preferRelativeResize="0"/>
          <p:nvPr/>
        </p:nvPicPr>
        <p:blipFill rotWithShape="1">
          <a:blip r:embed="rId3">
            <a:alphaModFix/>
          </a:blip>
          <a:srcRect b="0" l="18620" r="16739" t="0"/>
          <a:stretch/>
        </p:blipFill>
        <p:spPr>
          <a:xfrm>
            <a:off x="4608513" y="525914"/>
            <a:ext cx="4535487" cy="4679950"/>
          </a:xfrm>
          <a:prstGeom prst="rect">
            <a:avLst/>
          </a:prstGeom>
          <a:noFill/>
          <a:ln>
            <a:noFill/>
          </a:ln>
        </p:spPr>
      </p:pic>
      <p:pic>
        <p:nvPicPr>
          <p:cNvPr id="258" name="Google Shape;258;p20"/>
          <p:cNvPicPr preferRelativeResize="0"/>
          <p:nvPr/>
        </p:nvPicPr>
        <p:blipFill rotWithShape="1">
          <a:blip r:embed="rId4">
            <a:alphaModFix/>
          </a:blip>
          <a:srcRect b="0" l="0" r="0" t="0"/>
          <a:stretch/>
        </p:blipFill>
        <p:spPr>
          <a:xfrm>
            <a:off x="4237392" y="478406"/>
            <a:ext cx="749300" cy="749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21"/>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265" name="Google Shape;265;p21"/>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CONCEPTOS DE ECONOMÍA</a:t>
            </a:r>
            <a:endParaRPr/>
          </a:p>
        </p:txBody>
      </p:sp>
      <p:sp>
        <p:nvSpPr>
          <p:cNvPr id="266" name="Google Shape;266;p21"/>
          <p:cNvSpPr txBox="1"/>
          <p:nvPr/>
        </p:nvSpPr>
        <p:spPr>
          <a:xfrm>
            <a:off x="503239" y="923699"/>
            <a:ext cx="3816349" cy="3447098"/>
          </a:xfrm>
          <a:prstGeom prst="rect">
            <a:avLst/>
          </a:prstGeom>
          <a:noFill/>
          <a:ln>
            <a:noFill/>
          </a:ln>
        </p:spPr>
        <p:txBody>
          <a:bodyPr anchorCtr="0" anchor="t" bIns="0" lIns="0" spcFirstLastPara="1" rIns="0" wrap="square" tIns="0">
            <a:spAutoFit/>
          </a:bodyPr>
          <a:lstStyle/>
          <a:p>
            <a:pPr indent="0" lvl="0" marL="9525" marR="0" rtl="0" algn="l">
              <a:spcBef>
                <a:spcPts val="0"/>
              </a:spcBef>
              <a:spcAft>
                <a:spcPts val="0"/>
              </a:spcAft>
              <a:buNone/>
            </a:pPr>
            <a:r>
              <a:rPr b="1" lang="es-PE" sz="1600">
                <a:solidFill>
                  <a:schemeClr val="dk1"/>
                </a:solidFill>
                <a:latin typeface="Calibri"/>
                <a:ea typeface="Calibri"/>
                <a:cs typeface="Calibri"/>
                <a:sym typeface="Calibri"/>
              </a:rPr>
              <a:t>EL EMPLEO </a:t>
            </a:r>
            <a:br>
              <a:rPr b="1"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Es la realización  de una serie de tareas a cambio de una retribución pecuniaria denominada salario. Cuanto más empleo se genere, más capacidad de consumo tienen los hogares. </a:t>
            </a:r>
            <a:endParaRPr/>
          </a:p>
          <a:p>
            <a:pPr indent="0" lvl="0" marL="9525"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b="1" lang="es-PE" sz="1600">
                <a:solidFill>
                  <a:schemeClr val="dk1"/>
                </a:solidFill>
                <a:latin typeface="Calibri"/>
                <a:ea typeface="Calibri"/>
                <a:cs typeface="Calibri"/>
                <a:sym typeface="Calibri"/>
              </a:rPr>
              <a:t>DESEMPLEO</a:t>
            </a:r>
            <a:br>
              <a:rPr b="1"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Es el porcentaje de la población activa que se encuentra sin trabajar. Se considera como activa a los que están en condiciones de trabajar. A mayor desempleo menor consumo en los hogares.</a:t>
            </a:r>
            <a:endParaRPr/>
          </a:p>
        </p:txBody>
      </p:sp>
      <p:pic>
        <p:nvPicPr>
          <p:cNvPr id="267" name="Google Shape;267;p21"/>
          <p:cNvPicPr preferRelativeResize="0"/>
          <p:nvPr/>
        </p:nvPicPr>
        <p:blipFill rotWithShape="1">
          <a:blip r:embed="rId4">
            <a:alphaModFix/>
          </a:blip>
          <a:srcRect b="0" l="29945" r="0" t="0"/>
          <a:stretch/>
        </p:blipFill>
        <p:spPr>
          <a:xfrm>
            <a:off x="4608513" y="3091150"/>
            <a:ext cx="4032250" cy="2106325"/>
          </a:xfrm>
          <a:prstGeom prst="rect">
            <a:avLst/>
          </a:prstGeom>
          <a:noFill/>
          <a:ln>
            <a:noFill/>
          </a:ln>
        </p:spPr>
      </p:pic>
      <p:pic>
        <p:nvPicPr>
          <p:cNvPr id="268" name="Google Shape;268;p21"/>
          <p:cNvPicPr preferRelativeResize="0"/>
          <p:nvPr/>
        </p:nvPicPr>
        <p:blipFill rotWithShape="1">
          <a:blip r:embed="rId5">
            <a:alphaModFix/>
          </a:blip>
          <a:srcRect b="8787" l="0" r="0" t="6269"/>
          <a:stretch/>
        </p:blipFill>
        <p:spPr>
          <a:xfrm>
            <a:off x="4608514" y="661988"/>
            <a:ext cx="4032144" cy="22422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2"/>
          <p:cNvSpPr txBox="1"/>
          <p:nvPr/>
        </p:nvSpPr>
        <p:spPr>
          <a:xfrm>
            <a:off x="503238" y="1334564"/>
            <a:ext cx="3816349" cy="3447098"/>
          </a:xfrm>
          <a:prstGeom prst="rect">
            <a:avLst/>
          </a:prstGeom>
          <a:noFill/>
          <a:ln>
            <a:noFill/>
          </a:ln>
        </p:spPr>
        <p:txBody>
          <a:bodyPr anchorCtr="0" anchor="t" bIns="0" lIns="0" spcFirstLastPara="1" rIns="0" wrap="square" tIns="0">
            <a:spAutoFit/>
          </a:bodyPr>
          <a:lstStyle/>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Empleo por tiempo no completo, retribuido por debajo del sueldo mínimo o que no aprovecha completamente la capacidad del trabajador. En el Perú en el 2014 según INEI el 74.3% de empleos son informales.</a:t>
            </a:r>
            <a:endParaRPr/>
          </a:p>
          <a:p>
            <a:pPr indent="-82550" lvl="0" marL="1841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 importante en el análisis del entorno  entender estos conceptos debido a que si en una economía hay mucho desempleo se reduce el consumo, lo que afecta al gobierno porque cobra menos impuestos y puede gastar menos. Además, el desempleo  genera problemas sociales como la delincuencia.</a:t>
            </a:r>
            <a:endParaRPr/>
          </a:p>
        </p:txBody>
      </p:sp>
      <p:pic>
        <p:nvPicPr>
          <p:cNvPr id="275" name="Google Shape;275;p22"/>
          <p:cNvPicPr preferRelativeResize="0"/>
          <p:nvPr/>
        </p:nvPicPr>
        <p:blipFill rotWithShape="1">
          <a:blip r:embed="rId3">
            <a:alphaModFix/>
          </a:blip>
          <a:srcRect b="0" l="9594" r="25550" t="0"/>
          <a:stretch/>
        </p:blipFill>
        <p:spPr>
          <a:xfrm>
            <a:off x="4608513" y="517525"/>
            <a:ext cx="4535487" cy="4671561"/>
          </a:xfrm>
          <a:prstGeom prst="rect">
            <a:avLst/>
          </a:prstGeom>
          <a:noFill/>
          <a:ln>
            <a:noFill/>
          </a:ln>
        </p:spPr>
      </p:pic>
      <p:pic>
        <p:nvPicPr>
          <p:cNvPr id="276" name="Google Shape;276;p22"/>
          <p:cNvPicPr preferRelativeResize="0"/>
          <p:nvPr/>
        </p:nvPicPr>
        <p:blipFill rotWithShape="1">
          <a:blip r:embed="rId4">
            <a:alphaModFix/>
          </a:blip>
          <a:srcRect b="0" l="0" r="0" t="0"/>
          <a:stretch/>
        </p:blipFill>
        <p:spPr>
          <a:xfrm>
            <a:off x="4248150" y="467648"/>
            <a:ext cx="749300" cy="74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nvSpPr>
        <p:spPr>
          <a:xfrm>
            <a:off x="503238" y="1481856"/>
            <a:ext cx="3816349" cy="246221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LAS TASAS DE INTERÉS</a:t>
            </a:r>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Son el precio del dinero para una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persona, empresa o estado que solicita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un préstamo.</a:t>
            </a:r>
            <a:endParaRPr/>
          </a:p>
          <a:p>
            <a:pPr indent="-82550" lvl="0" marL="1841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Es importante conocer estos conceptos debido a que si las tasas de interés son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altas dificultan la capacidad del sector empresarial para financiar sus inversiones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y desmotiva a los empresarios.</a:t>
            </a:r>
            <a:endParaRPr/>
          </a:p>
        </p:txBody>
      </p:sp>
      <p:pic>
        <p:nvPicPr>
          <p:cNvPr id="283" name="Google Shape;283;p23"/>
          <p:cNvPicPr preferRelativeResize="0"/>
          <p:nvPr/>
        </p:nvPicPr>
        <p:blipFill rotWithShape="1">
          <a:blip r:embed="rId3">
            <a:alphaModFix/>
          </a:blip>
          <a:srcRect b="0" l="2003" r="0" t="0"/>
          <a:stretch/>
        </p:blipFill>
        <p:spPr>
          <a:xfrm>
            <a:off x="4608513" y="517525"/>
            <a:ext cx="4586288" cy="4679950"/>
          </a:xfrm>
          <a:prstGeom prst="rect">
            <a:avLst/>
          </a:prstGeom>
          <a:noFill/>
          <a:ln>
            <a:noFill/>
          </a:ln>
        </p:spPr>
      </p:pic>
      <p:pic>
        <p:nvPicPr>
          <p:cNvPr id="284" name="Google Shape;284;p23"/>
          <p:cNvPicPr preferRelativeResize="0"/>
          <p:nvPr/>
        </p:nvPicPr>
        <p:blipFill rotWithShape="1">
          <a:blip r:embed="rId4">
            <a:alphaModFix/>
          </a:blip>
          <a:srcRect b="0" l="0" r="0" t="0"/>
          <a:stretch/>
        </p:blipFill>
        <p:spPr>
          <a:xfrm>
            <a:off x="4226634" y="467648"/>
            <a:ext cx="749300" cy="74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4"/>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291" name="Google Shape;291;p24"/>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CONCEPTOS DE ECONOMÍA</a:t>
            </a:r>
            <a:endParaRPr/>
          </a:p>
        </p:txBody>
      </p:sp>
      <p:sp>
        <p:nvSpPr>
          <p:cNvPr id="292" name="Google Shape;292;p24"/>
          <p:cNvSpPr txBox="1"/>
          <p:nvPr/>
        </p:nvSpPr>
        <p:spPr>
          <a:xfrm>
            <a:off x="503238" y="926391"/>
            <a:ext cx="8172450" cy="34470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Mientras sea más fácil conseguir dinero (mayor oferta, mayor liquidez), la tasa de interés activa será más baja. Por el contrario, si no hay suficiente dinero para prestar, la tasa será más alta.</a:t>
            </a:r>
            <a:endParaRPr/>
          </a:p>
          <a:p>
            <a:pPr indent="0" lvl="0" marL="0" marR="0" rtl="0" algn="l">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b="1" lang="es-PE" sz="1600">
                <a:solidFill>
                  <a:schemeClr val="dk1"/>
                </a:solidFill>
                <a:latin typeface="Calibri"/>
                <a:ea typeface="Calibri"/>
                <a:cs typeface="Calibri"/>
                <a:sym typeface="Calibri"/>
              </a:rPr>
              <a:t>TASAS DE INTERÉS</a:t>
            </a:r>
            <a:endParaRPr/>
          </a:p>
          <a:p>
            <a:pPr indent="-184150" lvl="0" marL="18415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Activa: </a:t>
            </a:r>
            <a:r>
              <a:rPr lang="es-PE" sz="1600">
                <a:solidFill>
                  <a:schemeClr val="dk1"/>
                </a:solidFill>
                <a:latin typeface="Calibri"/>
                <a:ea typeface="Calibri"/>
                <a:cs typeface="Calibri"/>
                <a:sym typeface="Calibri"/>
              </a:rPr>
              <a:t>La que pagas al banco por su dinero. Ejm: Préstamos</a:t>
            </a:r>
            <a:endParaRPr/>
          </a:p>
          <a:p>
            <a:pPr indent="-184150" lvl="0" marL="184150" marR="0" rtl="0" algn="l">
              <a:spcBef>
                <a:spcPts val="0"/>
              </a:spcBef>
              <a:spcAft>
                <a:spcPts val="0"/>
              </a:spcAft>
              <a:buClr>
                <a:schemeClr val="dk1"/>
              </a:buClr>
              <a:buSzPts val="1600"/>
              <a:buFont typeface="Arial"/>
              <a:buChar char="•"/>
            </a:pPr>
            <a:r>
              <a:rPr b="1" lang="es-PE" sz="1600">
                <a:solidFill>
                  <a:schemeClr val="dk1"/>
                </a:solidFill>
                <a:latin typeface="Calibri"/>
                <a:ea typeface="Calibri"/>
                <a:cs typeface="Calibri"/>
                <a:sym typeface="Calibri"/>
              </a:rPr>
              <a:t>Pasiva: </a:t>
            </a:r>
            <a:r>
              <a:rPr lang="es-PE" sz="1600">
                <a:solidFill>
                  <a:schemeClr val="dk1"/>
                </a:solidFill>
                <a:latin typeface="Calibri"/>
                <a:ea typeface="Calibri"/>
                <a:cs typeface="Calibri"/>
                <a:sym typeface="Calibri"/>
              </a:rPr>
              <a:t>La que el banco te paga por tu dinero. Ejm: Cuentas de ahorro o depósitos a plazo fijo. </a:t>
            </a:r>
            <a:endParaRPr/>
          </a:p>
          <a:p>
            <a:pPr indent="0" lvl="0" marL="0" marR="0" rtl="0" algn="l">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b="1" lang="es-PE" sz="1600">
                <a:solidFill>
                  <a:schemeClr val="dk1"/>
                </a:solidFill>
                <a:latin typeface="Calibri"/>
                <a:ea typeface="Calibri"/>
                <a:cs typeface="Calibri"/>
                <a:sym typeface="Calibri"/>
              </a:rPr>
              <a:t>Importancia del análisis de las tasas de interés en la economía</a:t>
            </a:r>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Tasas de interés (activas) bajas ayudan a que la economía crezca porque facilitan el consumo y, por tanto, aumentan la demanda de productos, generando crecimiento económico que puede llevar a generar inflación.</a:t>
            </a:r>
            <a:endParaRPr/>
          </a:p>
          <a:p>
            <a:pPr indent="-82550" lvl="0" marL="1841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4150" lvl="0" marL="184150"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Tasas de interés altas favorecen el ahorro y frenan la inflación, el consumo se reduce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pero también el crecimiento económico.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5"/>
          <p:cNvSpPr/>
          <p:nvPr/>
        </p:nvSpPr>
        <p:spPr>
          <a:xfrm>
            <a:off x="1186789" y="711873"/>
            <a:ext cx="1328697" cy="20185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s-PE" sz="1600">
                <a:solidFill>
                  <a:srgbClr val="7F7F7F"/>
                </a:solidFill>
                <a:latin typeface="Calibri"/>
                <a:ea typeface="Calibri"/>
                <a:cs typeface="Calibri"/>
                <a:sym typeface="Calibri"/>
              </a:rPr>
              <a:t>CONCLUSIONES</a:t>
            </a:r>
            <a:endParaRPr b="1" sz="1600">
              <a:solidFill>
                <a:srgbClr val="7F7F7F"/>
              </a:solidFill>
              <a:latin typeface="Calibri"/>
              <a:ea typeface="Calibri"/>
              <a:cs typeface="Calibri"/>
              <a:sym typeface="Calibri"/>
            </a:endParaRPr>
          </a:p>
        </p:txBody>
      </p:sp>
      <p:cxnSp>
        <p:nvCxnSpPr>
          <p:cNvPr id="298" name="Google Shape;298;p25"/>
          <p:cNvCxnSpPr/>
          <p:nvPr/>
        </p:nvCxnSpPr>
        <p:spPr>
          <a:xfrm rot="10800000">
            <a:off x="2579757" y="804862"/>
            <a:ext cx="5964755" cy="0"/>
          </a:xfrm>
          <a:prstGeom prst="straightConnector1">
            <a:avLst/>
          </a:prstGeom>
          <a:noFill/>
          <a:ln cap="flat" cmpd="sng" w="12700">
            <a:solidFill>
              <a:srgbClr val="7F7F7F"/>
            </a:solidFill>
            <a:prstDash val="solid"/>
            <a:round/>
            <a:headEnd len="sm" w="sm" type="none"/>
            <a:tailEnd len="sm" w="sm" type="none"/>
          </a:ln>
        </p:spPr>
      </p:cxnSp>
      <p:pic>
        <p:nvPicPr>
          <p:cNvPr id="299" name="Google Shape;299;p25"/>
          <p:cNvPicPr preferRelativeResize="0"/>
          <p:nvPr/>
        </p:nvPicPr>
        <p:blipFill rotWithShape="1">
          <a:blip r:embed="rId3">
            <a:alphaModFix/>
          </a:blip>
          <a:srcRect b="0" l="0" r="0" t="0"/>
          <a:stretch/>
        </p:blipFill>
        <p:spPr>
          <a:xfrm>
            <a:off x="500315" y="517525"/>
            <a:ext cx="590547" cy="590547"/>
          </a:xfrm>
          <a:prstGeom prst="rect">
            <a:avLst/>
          </a:prstGeom>
          <a:noFill/>
          <a:ln>
            <a:noFill/>
          </a:ln>
        </p:spPr>
      </p:pic>
      <p:sp>
        <p:nvSpPr>
          <p:cNvPr id="300" name="Google Shape;300;p25"/>
          <p:cNvSpPr txBox="1"/>
          <p:nvPr/>
        </p:nvSpPr>
        <p:spPr>
          <a:xfrm>
            <a:off x="1156065" y="1362486"/>
            <a:ext cx="7450561" cy="2954655"/>
          </a:xfrm>
          <a:prstGeom prst="rect">
            <a:avLst/>
          </a:prstGeom>
          <a:noFill/>
          <a:ln>
            <a:noFill/>
          </a:ln>
        </p:spPr>
        <p:txBody>
          <a:bodyPr anchorCtr="0" anchor="t" bIns="0" lIns="0" spcFirstLastPara="1" rIns="0" wrap="square" tIns="0">
            <a:spAutoFit/>
          </a:bodyPr>
          <a:lstStyle/>
          <a:p>
            <a:pPr indent="-180975" lvl="0" marL="180975" marR="0" rtl="0" algn="l">
              <a:spcBef>
                <a:spcPts val="0"/>
              </a:spcBef>
              <a:spcAft>
                <a:spcPts val="0"/>
              </a:spcAft>
              <a:buClr>
                <a:srgbClr val="13ADA0"/>
              </a:buClr>
              <a:buSzPts val="2000"/>
              <a:buFont typeface="Arial"/>
              <a:buChar char="•"/>
            </a:pPr>
            <a:r>
              <a:rPr lang="es-PE" sz="1600">
                <a:solidFill>
                  <a:schemeClr val="dk1"/>
                </a:solidFill>
                <a:latin typeface="Calibri"/>
                <a:ea typeface="Calibri"/>
                <a:cs typeface="Calibri"/>
                <a:sym typeface="Calibri"/>
              </a:rPr>
              <a:t>La economía es un concepto fundamental y su estudio permite comprender los criterios con los cuales una sociedad asigna sus recursos. </a:t>
            </a:r>
            <a:endParaRPr/>
          </a:p>
          <a:p>
            <a:pPr indent="-53975" lvl="0" marL="180975" marR="0" rtl="0" algn="l">
              <a:spcBef>
                <a:spcPts val="0"/>
              </a:spcBef>
              <a:spcAft>
                <a:spcPts val="0"/>
              </a:spcAft>
              <a:buClr>
                <a:srgbClr val="13ADA0"/>
              </a:buClr>
              <a:buSzPts val="20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rgbClr val="13ADA0"/>
              </a:buClr>
              <a:buSzPts val="2000"/>
              <a:buFont typeface="Arial"/>
              <a:buChar char="•"/>
            </a:pPr>
            <a:r>
              <a:rPr lang="es-PE" sz="1600">
                <a:solidFill>
                  <a:schemeClr val="dk1"/>
                </a:solidFill>
                <a:latin typeface="Calibri"/>
                <a:ea typeface="Calibri"/>
                <a:cs typeface="Calibri"/>
                <a:sym typeface="Calibri"/>
              </a:rPr>
              <a:t>En la economía de libre mercado o economía de mercado, las decisiones las realiza el mercado con poca o nula intervención del gobierno. </a:t>
            </a:r>
            <a:endParaRPr/>
          </a:p>
          <a:p>
            <a:pPr indent="-53975" lvl="0" marL="180975" marR="0" rtl="0" algn="l">
              <a:spcBef>
                <a:spcPts val="0"/>
              </a:spcBef>
              <a:spcAft>
                <a:spcPts val="0"/>
              </a:spcAft>
              <a:buClr>
                <a:srgbClr val="13ADA0"/>
              </a:buClr>
              <a:buSzPts val="20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rgbClr val="13ADA0"/>
              </a:buClr>
              <a:buSzPts val="2000"/>
              <a:buFont typeface="Arial"/>
              <a:buChar char="•"/>
            </a:pPr>
            <a:r>
              <a:rPr lang="es-PE" sz="1600">
                <a:solidFill>
                  <a:schemeClr val="dk1"/>
                </a:solidFill>
                <a:latin typeface="Calibri"/>
                <a:ea typeface="Calibri"/>
                <a:cs typeface="Calibri"/>
                <a:sym typeface="Calibri"/>
              </a:rPr>
              <a:t>Es imprescindible para el análisis económico del entorno conocer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los conceptos de macroeconomía  debido a que estos nos muestran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la situación económica de un país.</a:t>
            </a:r>
            <a:endParaRPr/>
          </a:p>
          <a:p>
            <a:pPr indent="-53975" lvl="0" marL="180975" marR="0" rtl="0" algn="l">
              <a:spcBef>
                <a:spcPts val="0"/>
              </a:spcBef>
              <a:spcAft>
                <a:spcPts val="0"/>
              </a:spcAft>
              <a:buClr>
                <a:srgbClr val="13ADA0"/>
              </a:buClr>
              <a:buSzPts val="20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rgbClr val="13ADA0"/>
              </a:buClr>
              <a:buSzPts val="2000"/>
              <a:buFont typeface="Arial"/>
              <a:buChar char="•"/>
            </a:pPr>
            <a:r>
              <a:rPr lang="es-PE" sz="1600">
                <a:solidFill>
                  <a:schemeClr val="dk1"/>
                </a:solidFill>
                <a:latin typeface="Calibri"/>
                <a:ea typeface="Calibri"/>
                <a:cs typeface="Calibri"/>
                <a:sym typeface="Calibri"/>
              </a:rPr>
              <a:t>El entendimiento de los conceptos microeconómicos vistos nos permitirá realizar un análisis más detallado sobre las situaciones de mercado.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6"/>
          <p:cNvSpPr/>
          <p:nvPr/>
        </p:nvSpPr>
        <p:spPr>
          <a:xfrm>
            <a:off x="0" y="0"/>
            <a:ext cx="9144000" cy="5714999"/>
          </a:xfrm>
          <a:prstGeom prst="rect">
            <a:avLst/>
          </a:prstGeom>
          <a:solidFill>
            <a:srgbClr val="15BD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6" name="Google Shape;306;p26"/>
          <p:cNvCxnSpPr/>
          <p:nvPr/>
        </p:nvCxnSpPr>
        <p:spPr>
          <a:xfrm>
            <a:off x="1258009" y="4511082"/>
            <a:ext cx="3860256" cy="0"/>
          </a:xfrm>
          <a:prstGeom prst="straightConnector1">
            <a:avLst/>
          </a:prstGeom>
          <a:noFill/>
          <a:ln cap="flat" cmpd="sng" w="28575">
            <a:solidFill>
              <a:srgbClr val="0B655C"/>
            </a:solidFill>
            <a:prstDash val="solid"/>
            <a:round/>
            <a:headEnd len="sm" w="sm" type="none"/>
            <a:tailEnd len="sm" w="sm" type="none"/>
          </a:ln>
        </p:spPr>
      </p:cxnSp>
      <p:pic>
        <p:nvPicPr>
          <p:cNvPr id="307" name="Google Shape;307;p26"/>
          <p:cNvPicPr preferRelativeResize="0"/>
          <p:nvPr/>
        </p:nvPicPr>
        <p:blipFill rotWithShape="1">
          <a:blip r:embed="rId3">
            <a:alphaModFix/>
          </a:blip>
          <a:srcRect b="2865" l="50092" r="0" t="-1"/>
          <a:stretch/>
        </p:blipFill>
        <p:spPr>
          <a:xfrm>
            <a:off x="513688" y="3617175"/>
            <a:ext cx="573391" cy="893907"/>
          </a:xfrm>
          <a:prstGeom prst="rect">
            <a:avLst/>
          </a:prstGeom>
          <a:noFill/>
          <a:ln>
            <a:noFill/>
          </a:ln>
        </p:spPr>
      </p:pic>
      <p:sp>
        <p:nvSpPr>
          <p:cNvPr id="308" name="Google Shape;308;p26"/>
          <p:cNvSpPr/>
          <p:nvPr/>
        </p:nvSpPr>
        <p:spPr>
          <a:xfrm>
            <a:off x="1258009" y="3673982"/>
            <a:ext cx="3967134" cy="889474"/>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lang="es-PE" sz="4000">
                <a:solidFill>
                  <a:schemeClr val="lt1"/>
                </a:solidFill>
                <a:latin typeface="Calibri"/>
                <a:ea typeface="Calibri"/>
                <a:cs typeface="Calibri"/>
                <a:sym typeface="Calibri"/>
              </a:rPr>
              <a:t>CICLO DE VIDA</a:t>
            </a:r>
            <a:br>
              <a:rPr lang="es-PE" sz="4000">
                <a:solidFill>
                  <a:schemeClr val="lt1"/>
                </a:solidFill>
                <a:latin typeface="Calibri"/>
                <a:ea typeface="Calibri"/>
                <a:cs typeface="Calibri"/>
                <a:sym typeface="Calibri"/>
              </a:rPr>
            </a:br>
            <a:r>
              <a:rPr b="1" lang="es-PE" sz="4000">
                <a:solidFill>
                  <a:srgbClr val="09534C"/>
                </a:solidFill>
                <a:latin typeface="Calibri"/>
                <a:ea typeface="Calibri"/>
                <a:cs typeface="Calibri"/>
                <a:sym typeface="Calibri"/>
              </a:rPr>
              <a:t>DE UN PRODUCTO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27"/>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315" name="Google Shape;315;p27"/>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CICLO DE VIDA DEL PRODUCTO</a:t>
            </a:r>
            <a:endParaRPr/>
          </a:p>
        </p:txBody>
      </p:sp>
      <p:cxnSp>
        <p:nvCxnSpPr>
          <p:cNvPr id="316" name="Google Shape;316;p27"/>
          <p:cNvCxnSpPr/>
          <p:nvPr/>
        </p:nvCxnSpPr>
        <p:spPr>
          <a:xfrm>
            <a:off x="867493" y="4234162"/>
            <a:ext cx="7302793" cy="0"/>
          </a:xfrm>
          <a:prstGeom prst="straightConnector1">
            <a:avLst/>
          </a:prstGeom>
          <a:noFill/>
          <a:ln cap="flat" cmpd="sng" w="38100">
            <a:solidFill>
              <a:schemeClr val="dk1"/>
            </a:solidFill>
            <a:prstDash val="solid"/>
            <a:round/>
            <a:headEnd len="med" w="med" type="none"/>
            <a:tailEnd len="med" w="med" type="none"/>
          </a:ln>
        </p:spPr>
      </p:cxnSp>
      <p:cxnSp>
        <p:nvCxnSpPr>
          <p:cNvPr id="317" name="Google Shape;317;p27"/>
          <p:cNvCxnSpPr/>
          <p:nvPr/>
        </p:nvCxnSpPr>
        <p:spPr>
          <a:xfrm>
            <a:off x="2372864" y="1349006"/>
            <a:ext cx="0" cy="2885156"/>
          </a:xfrm>
          <a:prstGeom prst="straightConnector1">
            <a:avLst/>
          </a:prstGeom>
          <a:noFill/>
          <a:ln cap="flat" cmpd="sng" w="38100">
            <a:solidFill>
              <a:srgbClr val="9CC606"/>
            </a:solidFill>
            <a:prstDash val="dash"/>
            <a:round/>
            <a:headEnd len="med" w="med" type="none"/>
            <a:tailEnd len="med" w="med" type="none"/>
          </a:ln>
        </p:spPr>
      </p:cxnSp>
      <p:cxnSp>
        <p:nvCxnSpPr>
          <p:cNvPr id="318" name="Google Shape;318;p27"/>
          <p:cNvCxnSpPr/>
          <p:nvPr/>
        </p:nvCxnSpPr>
        <p:spPr>
          <a:xfrm>
            <a:off x="4254993" y="1349006"/>
            <a:ext cx="0" cy="2885156"/>
          </a:xfrm>
          <a:prstGeom prst="straightConnector1">
            <a:avLst/>
          </a:prstGeom>
          <a:noFill/>
          <a:ln cap="flat" cmpd="sng" w="38100">
            <a:solidFill>
              <a:srgbClr val="9CC606"/>
            </a:solidFill>
            <a:prstDash val="dash"/>
            <a:round/>
            <a:headEnd len="med" w="med" type="none"/>
            <a:tailEnd len="med" w="med" type="none"/>
          </a:ln>
        </p:spPr>
      </p:cxnSp>
      <p:cxnSp>
        <p:nvCxnSpPr>
          <p:cNvPr id="319" name="Google Shape;319;p27"/>
          <p:cNvCxnSpPr/>
          <p:nvPr/>
        </p:nvCxnSpPr>
        <p:spPr>
          <a:xfrm>
            <a:off x="5987747" y="1349006"/>
            <a:ext cx="0" cy="2885156"/>
          </a:xfrm>
          <a:prstGeom prst="straightConnector1">
            <a:avLst/>
          </a:prstGeom>
          <a:noFill/>
          <a:ln cap="flat" cmpd="sng" w="38100">
            <a:solidFill>
              <a:srgbClr val="9CC606"/>
            </a:solidFill>
            <a:prstDash val="dash"/>
            <a:round/>
            <a:headEnd len="med" w="med" type="none"/>
            <a:tailEnd len="med" w="med" type="none"/>
          </a:ln>
        </p:spPr>
      </p:cxnSp>
      <p:cxnSp>
        <p:nvCxnSpPr>
          <p:cNvPr id="320" name="Google Shape;320;p27"/>
          <p:cNvCxnSpPr/>
          <p:nvPr/>
        </p:nvCxnSpPr>
        <p:spPr>
          <a:xfrm>
            <a:off x="867493" y="4862092"/>
            <a:ext cx="7377481" cy="0"/>
          </a:xfrm>
          <a:prstGeom prst="straightConnector1">
            <a:avLst/>
          </a:prstGeom>
          <a:noFill/>
          <a:ln cap="flat" cmpd="sng" w="38100">
            <a:solidFill>
              <a:schemeClr val="dk1"/>
            </a:solidFill>
            <a:prstDash val="solid"/>
            <a:round/>
            <a:headEnd len="med" w="med" type="none"/>
            <a:tailEnd len="med" w="med" type="triangle"/>
          </a:ln>
        </p:spPr>
      </p:cxnSp>
      <p:sp>
        <p:nvSpPr>
          <p:cNvPr id="321" name="Google Shape;321;p27"/>
          <p:cNvSpPr txBox="1"/>
          <p:nvPr/>
        </p:nvSpPr>
        <p:spPr>
          <a:xfrm>
            <a:off x="3518074" y="4360025"/>
            <a:ext cx="210785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800">
                <a:solidFill>
                  <a:schemeClr val="dk1"/>
                </a:solidFill>
                <a:latin typeface="Calibri"/>
                <a:ea typeface="Calibri"/>
                <a:cs typeface="Calibri"/>
                <a:sym typeface="Calibri"/>
              </a:rPr>
              <a:t>Tiempo</a:t>
            </a:r>
            <a:endParaRPr/>
          </a:p>
        </p:txBody>
      </p:sp>
      <p:sp>
        <p:nvSpPr>
          <p:cNvPr id="322" name="Google Shape;322;p27"/>
          <p:cNvSpPr txBox="1"/>
          <p:nvPr/>
        </p:nvSpPr>
        <p:spPr>
          <a:xfrm>
            <a:off x="164569" y="1296788"/>
            <a:ext cx="2184199"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600">
                <a:solidFill>
                  <a:srgbClr val="13ADA0"/>
                </a:solidFill>
                <a:latin typeface="Calibri"/>
                <a:ea typeface="Calibri"/>
                <a:cs typeface="Calibri"/>
                <a:sym typeface="Calibri"/>
              </a:rPr>
              <a:t>Introducción</a:t>
            </a:r>
            <a:endParaRPr/>
          </a:p>
        </p:txBody>
      </p:sp>
      <p:sp>
        <p:nvSpPr>
          <p:cNvPr id="323" name="Google Shape;323;p27"/>
          <p:cNvSpPr txBox="1"/>
          <p:nvPr/>
        </p:nvSpPr>
        <p:spPr>
          <a:xfrm>
            <a:off x="2272858" y="1296788"/>
            <a:ext cx="1958476"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600">
                <a:solidFill>
                  <a:srgbClr val="13ADA0"/>
                </a:solidFill>
                <a:latin typeface="Calibri"/>
                <a:ea typeface="Calibri"/>
                <a:cs typeface="Calibri"/>
                <a:sym typeface="Calibri"/>
              </a:rPr>
              <a:t>Crecimiento</a:t>
            </a:r>
            <a:endParaRPr/>
          </a:p>
        </p:txBody>
      </p:sp>
      <p:sp>
        <p:nvSpPr>
          <p:cNvPr id="324" name="Google Shape;324;p27"/>
          <p:cNvSpPr txBox="1"/>
          <p:nvPr/>
        </p:nvSpPr>
        <p:spPr>
          <a:xfrm>
            <a:off x="4480716" y="1349006"/>
            <a:ext cx="192528" cy="398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latin typeface="Calibri"/>
              <a:ea typeface="Calibri"/>
              <a:cs typeface="Calibri"/>
              <a:sym typeface="Calibri"/>
            </a:endParaRPr>
          </a:p>
        </p:txBody>
      </p:sp>
      <p:sp>
        <p:nvSpPr>
          <p:cNvPr id="325" name="Google Shape;325;p27"/>
          <p:cNvSpPr txBox="1"/>
          <p:nvPr/>
        </p:nvSpPr>
        <p:spPr>
          <a:xfrm>
            <a:off x="4377657" y="1296788"/>
            <a:ext cx="1580059"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600">
                <a:solidFill>
                  <a:srgbClr val="13ADA0"/>
                </a:solidFill>
                <a:latin typeface="Calibri"/>
                <a:ea typeface="Calibri"/>
                <a:cs typeface="Calibri"/>
                <a:sym typeface="Calibri"/>
              </a:rPr>
              <a:t>Madurez</a:t>
            </a:r>
            <a:endParaRPr/>
          </a:p>
        </p:txBody>
      </p:sp>
      <p:sp>
        <p:nvSpPr>
          <p:cNvPr id="326" name="Google Shape;326;p27"/>
          <p:cNvSpPr txBox="1"/>
          <p:nvPr/>
        </p:nvSpPr>
        <p:spPr>
          <a:xfrm>
            <a:off x="6015651" y="1296788"/>
            <a:ext cx="1581719"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600">
                <a:solidFill>
                  <a:srgbClr val="13ADA0"/>
                </a:solidFill>
                <a:latin typeface="Calibri"/>
                <a:ea typeface="Calibri"/>
                <a:cs typeface="Calibri"/>
                <a:sym typeface="Calibri"/>
              </a:rPr>
              <a:t>Declive</a:t>
            </a:r>
            <a:endParaRPr/>
          </a:p>
        </p:txBody>
      </p:sp>
      <p:sp>
        <p:nvSpPr>
          <p:cNvPr id="327" name="Google Shape;327;p27"/>
          <p:cNvSpPr txBox="1"/>
          <p:nvPr/>
        </p:nvSpPr>
        <p:spPr>
          <a:xfrm>
            <a:off x="6857514" y="3065157"/>
            <a:ext cx="83175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800">
                <a:solidFill>
                  <a:srgbClr val="D71B86"/>
                </a:solidFill>
                <a:latin typeface="Calibri"/>
                <a:ea typeface="Calibri"/>
                <a:cs typeface="Calibri"/>
                <a:sym typeface="Calibri"/>
              </a:rPr>
              <a:t>Ventas</a:t>
            </a:r>
            <a:endParaRPr/>
          </a:p>
        </p:txBody>
      </p:sp>
      <p:sp>
        <p:nvSpPr>
          <p:cNvPr id="328" name="Google Shape;328;p27"/>
          <p:cNvSpPr/>
          <p:nvPr/>
        </p:nvSpPr>
        <p:spPr>
          <a:xfrm>
            <a:off x="867493" y="1672653"/>
            <a:ext cx="6399902" cy="2499270"/>
          </a:xfrm>
          <a:custGeom>
            <a:rect b="b" l="l" r="r" t="t"/>
            <a:pathLst>
              <a:path extrusionOk="0" h="1807" w="3856">
                <a:moveTo>
                  <a:pt x="0" y="1807"/>
                </a:moveTo>
                <a:cubicBezTo>
                  <a:pt x="283" y="1758"/>
                  <a:pt x="567" y="1709"/>
                  <a:pt x="907" y="1444"/>
                </a:cubicBezTo>
                <a:cubicBezTo>
                  <a:pt x="1247" y="1179"/>
                  <a:pt x="1678" y="438"/>
                  <a:pt x="2041" y="219"/>
                </a:cubicBezTo>
                <a:cubicBezTo>
                  <a:pt x="2404" y="0"/>
                  <a:pt x="2783" y="8"/>
                  <a:pt x="3085" y="129"/>
                </a:cubicBezTo>
                <a:cubicBezTo>
                  <a:pt x="3387" y="250"/>
                  <a:pt x="3728" y="809"/>
                  <a:pt x="3856" y="945"/>
                </a:cubicBezTo>
              </a:path>
            </a:pathLst>
          </a:custGeom>
          <a:noFill/>
          <a:ln cap="flat" cmpd="sng" w="28575">
            <a:solidFill>
              <a:srgbClr val="D71B8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8"/>
          <p:cNvSpPr/>
          <p:nvPr/>
        </p:nvSpPr>
        <p:spPr>
          <a:xfrm>
            <a:off x="0" y="0"/>
            <a:ext cx="9144000" cy="5714999"/>
          </a:xfrm>
          <a:prstGeom prst="rect">
            <a:avLst/>
          </a:prstGeom>
          <a:solidFill>
            <a:srgbClr val="15BD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4" name="Google Shape;334;p28"/>
          <p:cNvCxnSpPr/>
          <p:nvPr/>
        </p:nvCxnSpPr>
        <p:spPr>
          <a:xfrm>
            <a:off x="1258009" y="4511082"/>
            <a:ext cx="3860256" cy="0"/>
          </a:xfrm>
          <a:prstGeom prst="straightConnector1">
            <a:avLst/>
          </a:prstGeom>
          <a:noFill/>
          <a:ln cap="flat" cmpd="sng" w="28575">
            <a:solidFill>
              <a:srgbClr val="0B655C"/>
            </a:solidFill>
            <a:prstDash val="solid"/>
            <a:round/>
            <a:headEnd len="sm" w="sm" type="none"/>
            <a:tailEnd len="sm" w="sm" type="none"/>
          </a:ln>
        </p:spPr>
      </p:cxnSp>
      <p:pic>
        <p:nvPicPr>
          <p:cNvPr id="335" name="Google Shape;335;p28"/>
          <p:cNvPicPr preferRelativeResize="0"/>
          <p:nvPr/>
        </p:nvPicPr>
        <p:blipFill rotWithShape="1">
          <a:blip r:embed="rId3">
            <a:alphaModFix/>
          </a:blip>
          <a:srcRect b="2865" l="50092" r="0" t="-1"/>
          <a:stretch/>
        </p:blipFill>
        <p:spPr>
          <a:xfrm>
            <a:off x="513688" y="3617175"/>
            <a:ext cx="573391" cy="893907"/>
          </a:xfrm>
          <a:prstGeom prst="rect">
            <a:avLst/>
          </a:prstGeom>
          <a:noFill/>
          <a:ln>
            <a:noFill/>
          </a:ln>
        </p:spPr>
      </p:pic>
      <p:sp>
        <p:nvSpPr>
          <p:cNvPr id="336" name="Google Shape;336;p28"/>
          <p:cNvSpPr/>
          <p:nvPr/>
        </p:nvSpPr>
        <p:spPr>
          <a:xfrm>
            <a:off x="1220430" y="3890966"/>
            <a:ext cx="4040339" cy="646331"/>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b="1" lang="es-PE" sz="6000">
                <a:solidFill>
                  <a:srgbClr val="09534C"/>
                </a:solidFill>
                <a:latin typeface="Calibri"/>
                <a:ea typeface="Calibri"/>
                <a:cs typeface="Calibri"/>
                <a:sym typeface="Calibri"/>
              </a:rPr>
              <a:t>MATRIZ BCG</a:t>
            </a:r>
            <a:endParaRPr b="1" sz="6000">
              <a:solidFill>
                <a:srgbClr val="09534C"/>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9"/>
          <p:cNvSpPr txBox="1"/>
          <p:nvPr/>
        </p:nvSpPr>
        <p:spPr>
          <a:xfrm>
            <a:off x="900113" y="2461926"/>
            <a:ext cx="1354619"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Tasa de Crecimiento</a:t>
            </a:r>
            <a:br>
              <a:rPr b="1" lang="es-PE" sz="1400">
                <a:solidFill>
                  <a:schemeClr val="dk1"/>
                </a:solidFill>
                <a:latin typeface="Calibri"/>
                <a:ea typeface="Calibri"/>
                <a:cs typeface="Calibri"/>
                <a:sym typeface="Calibri"/>
              </a:rPr>
            </a:br>
            <a:r>
              <a:rPr b="1" lang="es-PE" sz="1400">
                <a:solidFill>
                  <a:schemeClr val="dk1"/>
                </a:solidFill>
                <a:latin typeface="Calibri"/>
                <a:ea typeface="Calibri"/>
                <a:cs typeface="Calibri"/>
                <a:sym typeface="Calibri"/>
              </a:rPr>
              <a:t>del Mercado</a:t>
            </a:r>
            <a:endParaRPr b="1" sz="1400">
              <a:solidFill>
                <a:schemeClr val="dk1"/>
              </a:solidFill>
              <a:latin typeface="Calibri"/>
              <a:ea typeface="Calibri"/>
              <a:cs typeface="Calibri"/>
              <a:sym typeface="Calibri"/>
            </a:endParaRPr>
          </a:p>
        </p:txBody>
      </p:sp>
      <p:sp>
        <p:nvSpPr>
          <p:cNvPr id="343" name="Google Shape;343;p29"/>
          <p:cNvSpPr txBox="1"/>
          <p:nvPr/>
        </p:nvSpPr>
        <p:spPr>
          <a:xfrm>
            <a:off x="1803091" y="3438587"/>
            <a:ext cx="900907"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200">
                <a:solidFill>
                  <a:schemeClr val="dk1"/>
                </a:solidFill>
                <a:latin typeface="Calibri"/>
                <a:ea typeface="Calibri"/>
                <a:cs typeface="Calibri"/>
                <a:sym typeface="Calibri"/>
              </a:rPr>
              <a:t>BAJA</a:t>
            </a:r>
            <a:endParaRPr/>
          </a:p>
        </p:txBody>
      </p:sp>
      <p:sp>
        <p:nvSpPr>
          <p:cNvPr id="344" name="Google Shape;344;p29"/>
          <p:cNvSpPr txBox="1"/>
          <p:nvPr/>
        </p:nvSpPr>
        <p:spPr>
          <a:xfrm>
            <a:off x="1453833" y="1709688"/>
            <a:ext cx="1250165"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200">
                <a:solidFill>
                  <a:schemeClr val="dk1"/>
                </a:solidFill>
                <a:latin typeface="Calibri"/>
                <a:ea typeface="Calibri"/>
                <a:cs typeface="Calibri"/>
                <a:sym typeface="Calibri"/>
              </a:rPr>
              <a:t>ALTA</a:t>
            </a:r>
            <a:endParaRPr b="1" sz="1200">
              <a:solidFill>
                <a:schemeClr val="dk1"/>
              </a:solidFill>
              <a:latin typeface="Calibri"/>
              <a:ea typeface="Calibri"/>
              <a:cs typeface="Calibri"/>
              <a:sym typeface="Calibri"/>
            </a:endParaRPr>
          </a:p>
        </p:txBody>
      </p:sp>
      <p:sp>
        <p:nvSpPr>
          <p:cNvPr id="345" name="Google Shape;345;p29"/>
          <p:cNvSpPr txBox="1"/>
          <p:nvPr/>
        </p:nvSpPr>
        <p:spPr>
          <a:xfrm>
            <a:off x="3152781" y="4981928"/>
            <a:ext cx="460851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400">
                <a:solidFill>
                  <a:schemeClr val="dk1"/>
                </a:solidFill>
                <a:latin typeface="Calibri"/>
                <a:ea typeface="Calibri"/>
                <a:cs typeface="Calibri"/>
                <a:sym typeface="Calibri"/>
              </a:rPr>
              <a:t>Tasa de participación de mercado</a:t>
            </a:r>
            <a:endParaRPr b="1" sz="1400">
              <a:solidFill>
                <a:schemeClr val="dk1"/>
              </a:solidFill>
              <a:latin typeface="Calibri"/>
              <a:ea typeface="Calibri"/>
              <a:cs typeface="Calibri"/>
              <a:sym typeface="Calibri"/>
            </a:endParaRPr>
          </a:p>
        </p:txBody>
      </p:sp>
      <p:sp>
        <p:nvSpPr>
          <p:cNvPr id="346" name="Google Shape;346;p29"/>
          <p:cNvSpPr/>
          <p:nvPr/>
        </p:nvSpPr>
        <p:spPr>
          <a:xfrm>
            <a:off x="2848887" y="4251978"/>
            <a:ext cx="2582644" cy="375466"/>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29"/>
          <p:cNvSpPr/>
          <p:nvPr/>
        </p:nvSpPr>
        <p:spPr>
          <a:xfrm>
            <a:off x="5486526" y="4251978"/>
            <a:ext cx="2592072" cy="375466"/>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8" name="Google Shape;348;p29"/>
          <p:cNvPicPr preferRelativeResize="0"/>
          <p:nvPr/>
        </p:nvPicPr>
        <p:blipFill rotWithShape="1">
          <a:blip r:embed="rId3">
            <a:alphaModFix/>
          </a:blip>
          <a:srcRect b="0" l="8737" r="7136" t="0"/>
          <a:stretch/>
        </p:blipFill>
        <p:spPr>
          <a:xfrm>
            <a:off x="2849786" y="2618854"/>
            <a:ext cx="2580847" cy="1724045"/>
          </a:xfrm>
          <a:prstGeom prst="rect">
            <a:avLst/>
          </a:prstGeom>
          <a:noFill/>
          <a:ln>
            <a:noFill/>
          </a:ln>
        </p:spPr>
      </p:pic>
      <p:sp>
        <p:nvSpPr>
          <p:cNvPr id="349" name="Google Shape;349;p29"/>
          <p:cNvSpPr/>
          <p:nvPr/>
        </p:nvSpPr>
        <p:spPr>
          <a:xfrm>
            <a:off x="2844173" y="1134888"/>
            <a:ext cx="2592072" cy="1431405"/>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29"/>
          <p:cNvSpPr/>
          <p:nvPr/>
        </p:nvSpPr>
        <p:spPr>
          <a:xfrm>
            <a:off x="5486526" y="1134888"/>
            <a:ext cx="2592072" cy="1431405"/>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29"/>
          <p:cNvSpPr txBox="1"/>
          <p:nvPr/>
        </p:nvSpPr>
        <p:spPr>
          <a:xfrm>
            <a:off x="3507952" y="4682550"/>
            <a:ext cx="126451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200">
                <a:solidFill>
                  <a:schemeClr val="dk1"/>
                </a:solidFill>
                <a:latin typeface="Calibri"/>
                <a:ea typeface="Calibri"/>
                <a:cs typeface="Calibri"/>
                <a:sym typeface="Calibri"/>
              </a:rPr>
              <a:t>ALTA</a:t>
            </a:r>
            <a:endParaRPr b="1" sz="1200">
              <a:solidFill>
                <a:schemeClr val="dk1"/>
              </a:solidFill>
              <a:latin typeface="Calibri"/>
              <a:ea typeface="Calibri"/>
              <a:cs typeface="Calibri"/>
              <a:sym typeface="Calibri"/>
            </a:endParaRPr>
          </a:p>
        </p:txBody>
      </p:sp>
      <p:sp>
        <p:nvSpPr>
          <p:cNvPr id="352" name="Google Shape;352;p29"/>
          <p:cNvSpPr txBox="1"/>
          <p:nvPr/>
        </p:nvSpPr>
        <p:spPr>
          <a:xfrm>
            <a:off x="6058931" y="4682550"/>
            <a:ext cx="144726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200">
                <a:solidFill>
                  <a:schemeClr val="dk1"/>
                </a:solidFill>
                <a:latin typeface="Calibri"/>
                <a:ea typeface="Calibri"/>
                <a:cs typeface="Calibri"/>
                <a:sym typeface="Calibri"/>
              </a:rPr>
              <a:t>BAJA</a:t>
            </a:r>
            <a:endParaRPr/>
          </a:p>
        </p:txBody>
      </p:sp>
      <p:sp>
        <p:nvSpPr>
          <p:cNvPr id="353" name="Google Shape;353;p29"/>
          <p:cNvSpPr txBox="1"/>
          <p:nvPr/>
        </p:nvSpPr>
        <p:spPr>
          <a:xfrm>
            <a:off x="3344950" y="4335815"/>
            <a:ext cx="1590518" cy="269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300">
                <a:solidFill>
                  <a:schemeClr val="lt1"/>
                </a:solidFill>
                <a:latin typeface="Calibri"/>
                <a:ea typeface="Calibri"/>
                <a:cs typeface="Calibri"/>
                <a:sym typeface="Calibri"/>
              </a:rPr>
              <a:t>Fuente de Fondos</a:t>
            </a:r>
            <a:endParaRPr b="1" sz="1300">
              <a:solidFill>
                <a:schemeClr val="lt1"/>
              </a:solidFill>
              <a:latin typeface="Calibri"/>
              <a:ea typeface="Calibri"/>
              <a:cs typeface="Calibri"/>
              <a:sym typeface="Calibri"/>
            </a:endParaRPr>
          </a:p>
        </p:txBody>
      </p:sp>
      <p:sp>
        <p:nvSpPr>
          <p:cNvPr id="354" name="Google Shape;354;p29"/>
          <p:cNvSpPr txBox="1"/>
          <p:nvPr/>
        </p:nvSpPr>
        <p:spPr>
          <a:xfrm>
            <a:off x="3211920" y="2226119"/>
            <a:ext cx="1856578" cy="269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300">
                <a:solidFill>
                  <a:schemeClr val="lt1"/>
                </a:solidFill>
                <a:latin typeface="Calibri"/>
                <a:ea typeface="Calibri"/>
                <a:cs typeface="Calibri"/>
                <a:sym typeface="Calibri"/>
              </a:rPr>
              <a:t>Necesitan de Inversión</a:t>
            </a:r>
            <a:endParaRPr b="1" sz="1300">
              <a:solidFill>
                <a:schemeClr val="lt1"/>
              </a:solidFill>
              <a:latin typeface="Calibri"/>
              <a:ea typeface="Calibri"/>
              <a:cs typeface="Calibri"/>
              <a:sym typeface="Calibri"/>
            </a:endParaRPr>
          </a:p>
        </p:txBody>
      </p:sp>
      <p:sp>
        <p:nvSpPr>
          <p:cNvPr id="355" name="Google Shape;355;p29"/>
          <p:cNvSpPr txBox="1"/>
          <p:nvPr/>
        </p:nvSpPr>
        <p:spPr>
          <a:xfrm>
            <a:off x="5888627" y="4335815"/>
            <a:ext cx="1787871" cy="269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300">
                <a:solidFill>
                  <a:schemeClr val="lt1"/>
                </a:solidFill>
                <a:latin typeface="Calibri"/>
                <a:ea typeface="Calibri"/>
                <a:cs typeface="Calibri"/>
                <a:sym typeface="Calibri"/>
              </a:rPr>
              <a:t>Negocio no rentable</a:t>
            </a:r>
            <a:endParaRPr b="1" sz="1300">
              <a:solidFill>
                <a:schemeClr val="lt1"/>
              </a:solidFill>
              <a:latin typeface="Calibri"/>
              <a:ea typeface="Calibri"/>
              <a:cs typeface="Calibri"/>
              <a:sym typeface="Calibri"/>
            </a:endParaRPr>
          </a:p>
        </p:txBody>
      </p:sp>
      <p:sp>
        <p:nvSpPr>
          <p:cNvPr id="356" name="Google Shape;356;p29"/>
          <p:cNvSpPr txBox="1"/>
          <p:nvPr/>
        </p:nvSpPr>
        <p:spPr>
          <a:xfrm>
            <a:off x="5938316" y="2226119"/>
            <a:ext cx="1688493" cy="269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300">
                <a:solidFill>
                  <a:schemeClr val="lt1"/>
                </a:solidFill>
                <a:latin typeface="Calibri"/>
                <a:ea typeface="Calibri"/>
                <a:cs typeface="Calibri"/>
                <a:sym typeface="Calibri"/>
              </a:rPr>
              <a:t>En función al futuro</a:t>
            </a:r>
            <a:endParaRPr b="1" sz="1300">
              <a:solidFill>
                <a:schemeClr val="lt1"/>
              </a:solidFill>
              <a:latin typeface="Calibri"/>
              <a:ea typeface="Calibri"/>
              <a:cs typeface="Calibri"/>
              <a:sym typeface="Calibri"/>
            </a:endParaRPr>
          </a:p>
        </p:txBody>
      </p:sp>
      <p:pic>
        <p:nvPicPr>
          <p:cNvPr id="357" name="Google Shape;357;p29"/>
          <p:cNvPicPr preferRelativeResize="0"/>
          <p:nvPr/>
        </p:nvPicPr>
        <p:blipFill rotWithShape="1">
          <a:blip r:embed="rId4">
            <a:alphaModFix/>
          </a:blip>
          <a:srcRect b="0" l="0" r="0" t="0"/>
          <a:stretch/>
        </p:blipFill>
        <p:spPr>
          <a:xfrm>
            <a:off x="3746749" y="1343556"/>
            <a:ext cx="786921" cy="750320"/>
          </a:xfrm>
          <a:prstGeom prst="rect">
            <a:avLst/>
          </a:prstGeom>
          <a:noFill/>
          <a:ln>
            <a:noFill/>
          </a:ln>
        </p:spPr>
      </p:pic>
      <p:pic>
        <p:nvPicPr>
          <p:cNvPr id="358" name="Google Shape;358;p29"/>
          <p:cNvPicPr preferRelativeResize="0"/>
          <p:nvPr/>
        </p:nvPicPr>
        <p:blipFill rotWithShape="1">
          <a:blip r:embed="rId5">
            <a:alphaModFix/>
          </a:blip>
          <a:srcRect b="0" l="0" r="0" t="0"/>
          <a:stretch/>
        </p:blipFill>
        <p:spPr>
          <a:xfrm>
            <a:off x="6519745" y="1346391"/>
            <a:ext cx="525635" cy="744649"/>
          </a:xfrm>
          <a:prstGeom prst="rect">
            <a:avLst/>
          </a:prstGeom>
          <a:noFill/>
          <a:ln>
            <a:noFill/>
          </a:ln>
        </p:spPr>
      </p:pic>
      <p:sp>
        <p:nvSpPr>
          <p:cNvPr id="359" name="Google Shape;359;p29"/>
          <p:cNvSpPr txBox="1"/>
          <p:nvPr/>
        </p:nvSpPr>
        <p:spPr>
          <a:xfrm>
            <a:off x="2116303" y="680222"/>
            <a:ext cx="4911395" cy="2215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600">
                <a:solidFill>
                  <a:schemeClr val="dk1"/>
                </a:solidFill>
                <a:latin typeface="Calibri"/>
                <a:ea typeface="Calibri"/>
                <a:cs typeface="Calibri"/>
                <a:sym typeface="Calibri"/>
              </a:rPr>
              <a:t>CARTERA DE PRODUCTOS – MATRIZ BCG</a:t>
            </a:r>
            <a:endParaRPr/>
          </a:p>
        </p:txBody>
      </p:sp>
      <p:pic>
        <p:nvPicPr>
          <p:cNvPr id="360" name="Google Shape;360;p29"/>
          <p:cNvPicPr preferRelativeResize="0"/>
          <p:nvPr/>
        </p:nvPicPr>
        <p:blipFill rotWithShape="1">
          <a:blip r:embed="rId6">
            <a:alphaModFix/>
          </a:blip>
          <a:srcRect b="0" l="0" r="0" t="0"/>
          <a:stretch/>
        </p:blipFill>
        <p:spPr>
          <a:xfrm>
            <a:off x="5485628" y="2618854"/>
            <a:ext cx="2590708" cy="17201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3"/>
          <p:cNvSpPr/>
          <p:nvPr/>
        </p:nvSpPr>
        <p:spPr>
          <a:xfrm>
            <a:off x="0" y="0"/>
            <a:ext cx="9144000" cy="5714999"/>
          </a:xfrm>
          <a:prstGeom prst="rect">
            <a:avLst/>
          </a:prstGeom>
          <a:solidFill>
            <a:srgbClr val="15BD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 name="Google Shape;48;p3"/>
          <p:cNvCxnSpPr/>
          <p:nvPr/>
        </p:nvCxnSpPr>
        <p:spPr>
          <a:xfrm>
            <a:off x="1258009" y="4511082"/>
            <a:ext cx="5112811" cy="0"/>
          </a:xfrm>
          <a:prstGeom prst="straightConnector1">
            <a:avLst/>
          </a:prstGeom>
          <a:noFill/>
          <a:ln cap="flat" cmpd="sng" w="28575">
            <a:solidFill>
              <a:srgbClr val="0B655C"/>
            </a:solidFill>
            <a:prstDash val="solid"/>
            <a:round/>
            <a:headEnd len="sm" w="sm" type="none"/>
            <a:tailEnd len="sm" w="sm" type="none"/>
          </a:ln>
        </p:spPr>
      </p:cxnSp>
      <p:pic>
        <p:nvPicPr>
          <p:cNvPr id="49" name="Google Shape;49;p3"/>
          <p:cNvPicPr preferRelativeResize="0"/>
          <p:nvPr/>
        </p:nvPicPr>
        <p:blipFill rotWithShape="1">
          <a:blip r:embed="rId3">
            <a:alphaModFix/>
          </a:blip>
          <a:srcRect b="2865" l="50092" r="0" t="-1"/>
          <a:stretch/>
        </p:blipFill>
        <p:spPr>
          <a:xfrm>
            <a:off x="513688" y="3617175"/>
            <a:ext cx="573391" cy="893907"/>
          </a:xfrm>
          <a:prstGeom prst="rect">
            <a:avLst/>
          </a:prstGeom>
          <a:noFill/>
          <a:ln>
            <a:noFill/>
          </a:ln>
        </p:spPr>
      </p:pic>
      <p:sp>
        <p:nvSpPr>
          <p:cNvPr id="50" name="Google Shape;50;p3"/>
          <p:cNvSpPr/>
          <p:nvPr/>
        </p:nvSpPr>
        <p:spPr>
          <a:xfrm>
            <a:off x="1220430" y="3890966"/>
            <a:ext cx="5655857" cy="687881"/>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b="1" lang="es-PE" sz="6000">
                <a:solidFill>
                  <a:srgbClr val="09534C"/>
                </a:solidFill>
                <a:latin typeface="Calibri"/>
                <a:ea typeface="Calibri"/>
                <a:cs typeface="Calibri"/>
                <a:sym typeface="Calibri"/>
              </a:rPr>
              <a:t>GLOBALIZACIÓN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0"/>
          <p:cNvSpPr/>
          <p:nvPr/>
        </p:nvSpPr>
        <p:spPr>
          <a:xfrm>
            <a:off x="2848887" y="2621280"/>
            <a:ext cx="2582644" cy="2006164"/>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30"/>
          <p:cNvSpPr/>
          <p:nvPr/>
        </p:nvSpPr>
        <p:spPr>
          <a:xfrm>
            <a:off x="5486526" y="2621280"/>
            <a:ext cx="2592072" cy="2006164"/>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68" name="Google Shape;368;p30"/>
          <p:cNvPicPr preferRelativeResize="0"/>
          <p:nvPr/>
        </p:nvPicPr>
        <p:blipFill rotWithShape="1">
          <a:blip r:embed="rId3">
            <a:alphaModFix/>
          </a:blip>
          <a:srcRect b="0" l="53198" r="20307" t="0"/>
          <a:stretch/>
        </p:blipFill>
        <p:spPr>
          <a:xfrm>
            <a:off x="2848069" y="2618854"/>
            <a:ext cx="948890" cy="2012705"/>
          </a:xfrm>
          <a:prstGeom prst="rect">
            <a:avLst/>
          </a:prstGeom>
          <a:noFill/>
          <a:ln>
            <a:noFill/>
          </a:ln>
        </p:spPr>
      </p:pic>
      <p:sp>
        <p:nvSpPr>
          <p:cNvPr id="369" name="Google Shape;369;p30"/>
          <p:cNvSpPr/>
          <p:nvPr/>
        </p:nvSpPr>
        <p:spPr>
          <a:xfrm>
            <a:off x="2844173" y="1134888"/>
            <a:ext cx="2592072" cy="1431405"/>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30"/>
          <p:cNvSpPr/>
          <p:nvPr/>
        </p:nvSpPr>
        <p:spPr>
          <a:xfrm>
            <a:off x="5486526" y="1134888"/>
            <a:ext cx="2592072" cy="1431405"/>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30"/>
          <p:cNvSpPr txBox="1"/>
          <p:nvPr/>
        </p:nvSpPr>
        <p:spPr>
          <a:xfrm>
            <a:off x="3885279" y="1345457"/>
            <a:ext cx="1540157" cy="10156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100">
                <a:solidFill>
                  <a:schemeClr val="lt1"/>
                </a:solidFill>
                <a:latin typeface="Calibri"/>
                <a:ea typeface="Calibri"/>
                <a:cs typeface="Calibri"/>
                <a:sym typeface="Calibri"/>
              </a:rPr>
              <a:t>Por lo general son:</a:t>
            </a:r>
            <a:endParaRPr/>
          </a:p>
          <a:p>
            <a:pPr indent="-171450" lvl="0" marL="171450" marR="0" rtl="0" algn="l">
              <a:spcBef>
                <a:spcPts val="0"/>
              </a:spcBef>
              <a:spcAft>
                <a:spcPts val="0"/>
              </a:spcAft>
              <a:buClr>
                <a:schemeClr val="lt1"/>
              </a:buClr>
              <a:buSzPts val="1100"/>
              <a:buFont typeface="Arial"/>
              <a:buChar char="•"/>
            </a:pPr>
            <a:r>
              <a:rPr lang="es-PE" sz="1100">
                <a:solidFill>
                  <a:schemeClr val="lt1"/>
                </a:solidFill>
                <a:latin typeface="Calibri"/>
                <a:ea typeface="Calibri"/>
                <a:cs typeface="Calibri"/>
                <a:sym typeface="Calibri"/>
              </a:rPr>
              <a:t>Productos Jóvenes</a:t>
            </a:r>
            <a:endParaRPr/>
          </a:p>
          <a:p>
            <a:pPr indent="-171450" lvl="0" marL="171450" marR="0" rtl="0" algn="l">
              <a:spcBef>
                <a:spcPts val="0"/>
              </a:spcBef>
              <a:spcAft>
                <a:spcPts val="0"/>
              </a:spcAft>
              <a:buClr>
                <a:schemeClr val="lt1"/>
              </a:buClr>
              <a:buSzPts val="1100"/>
              <a:buFont typeface="Arial"/>
              <a:buChar char="•"/>
            </a:pPr>
            <a:r>
              <a:rPr lang="es-PE" sz="1100">
                <a:solidFill>
                  <a:schemeClr val="lt1"/>
                </a:solidFill>
                <a:latin typeface="Calibri"/>
                <a:ea typeface="Calibri"/>
                <a:cs typeface="Calibri"/>
                <a:sym typeface="Calibri"/>
              </a:rPr>
              <a:t>Estratégicos para </a:t>
            </a:r>
            <a:br>
              <a:rPr lang="es-PE" sz="1100">
                <a:solidFill>
                  <a:schemeClr val="lt1"/>
                </a:solidFill>
                <a:latin typeface="Calibri"/>
                <a:ea typeface="Calibri"/>
                <a:cs typeface="Calibri"/>
                <a:sym typeface="Calibri"/>
              </a:rPr>
            </a:br>
            <a:r>
              <a:rPr lang="es-PE" sz="1100">
                <a:solidFill>
                  <a:schemeClr val="lt1"/>
                </a:solidFill>
                <a:latin typeface="Calibri"/>
                <a:ea typeface="Calibri"/>
                <a:cs typeface="Calibri"/>
                <a:sym typeface="Calibri"/>
              </a:rPr>
              <a:t>la empresa. </a:t>
            </a:r>
            <a:endParaRPr/>
          </a:p>
          <a:p>
            <a:pPr indent="-171450" lvl="0" marL="171450" marR="0" rtl="0" algn="l">
              <a:spcBef>
                <a:spcPts val="0"/>
              </a:spcBef>
              <a:spcAft>
                <a:spcPts val="0"/>
              </a:spcAft>
              <a:buClr>
                <a:schemeClr val="lt1"/>
              </a:buClr>
              <a:buSzPts val="1100"/>
              <a:buFont typeface="Arial"/>
              <a:buChar char="•"/>
            </a:pPr>
            <a:r>
              <a:rPr lang="es-PE" sz="1100">
                <a:solidFill>
                  <a:schemeClr val="lt1"/>
                </a:solidFill>
                <a:latin typeface="Calibri"/>
                <a:ea typeface="Calibri"/>
                <a:cs typeface="Calibri"/>
                <a:sym typeface="Calibri"/>
              </a:rPr>
              <a:t>Demandan alta inversión. </a:t>
            </a:r>
            <a:endParaRPr/>
          </a:p>
        </p:txBody>
      </p:sp>
      <p:pic>
        <p:nvPicPr>
          <p:cNvPr id="372" name="Google Shape;372;p30"/>
          <p:cNvPicPr preferRelativeResize="0"/>
          <p:nvPr/>
        </p:nvPicPr>
        <p:blipFill rotWithShape="1">
          <a:blip r:embed="rId4">
            <a:alphaModFix/>
          </a:blip>
          <a:srcRect b="0" l="0" r="0" t="0"/>
          <a:stretch/>
        </p:blipFill>
        <p:spPr>
          <a:xfrm>
            <a:off x="2958183" y="1393890"/>
            <a:ext cx="786921" cy="750320"/>
          </a:xfrm>
          <a:prstGeom prst="rect">
            <a:avLst/>
          </a:prstGeom>
          <a:noFill/>
          <a:ln>
            <a:noFill/>
          </a:ln>
        </p:spPr>
      </p:pic>
      <p:pic>
        <p:nvPicPr>
          <p:cNvPr id="373" name="Google Shape;373;p30"/>
          <p:cNvPicPr preferRelativeResize="0"/>
          <p:nvPr/>
        </p:nvPicPr>
        <p:blipFill rotWithShape="1">
          <a:blip r:embed="rId5">
            <a:alphaModFix/>
          </a:blip>
          <a:srcRect b="0" l="0" r="0" t="0"/>
          <a:stretch/>
        </p:blipFill>
        <p:spPr>
          <a:xfrm>
            <a:off x="5731179" y="1396725"/>
            <a:ext cx="525635" cy="744649"/>
          </a:xfrm>
          <a:prstGeom prst="rect">
            <a:avLst/>
          </a:prstGeom>
          <a:noFill/>
          <a:ln>
            <a:noFill/>
          </a:ln>
        </p:spPr>
      </p:pic>
      <p:sp>
        <p:nvSpPr>
          <p:cNvPr id="374" name="Google Shape;374;p30"/>
          <p:cNvSpPr txBox="1"/>
          <p:nvPr/>
        </p:nvSpPr>
        <p:spPr>
          <a:xfrm>
            <a:off x="2116303" y="680222"/>
            <a:ext cx="4911395" cy="2215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600">
                <a:solidFill>
                  <a:schemeClr val="dk1"/>
                </a:solidFill>
                <a:latin typeface="Calibri"/>
                <a:ea typeface="Calibri"/>
                <a:cs typeface="Calibri"/>
                <a:sym typeface="Calibri"/>
              </a:rPr>
              <a:t>CARTERA DE PRODUCTOS – MATRIZ BCG</a:t>
            </a:r>
            <a:endParaRPr/>
          </a:p>
        </p:txBody>
      </p:sp>
      <p:sp>
        <p:nvSpPr>
          <p:cNvPr id="375" name="Google Shape;375;p30"/>
          <p:cNvSpPr txBox="1"/>
          <p:nvPr/>
        </p:nvSpPr>
        <p:spPr>
          <a:xfrm>
            <a:off x="3885279" y="2880855"/>
            <a:ext cx="1540157"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100">
                <a:solidFill>
                  <a:schemeClr val="lt1"/>
                </a:solidFill>
                <a:latin typeface="Calibri"/>
                <a:ea typeface="Calibri"/>
                <a:cs typeface="Calibri"/>
                <a:sym typeface="Calibri"/>
              </a:rPr>
              <a:t>Por lo general son:</a:t>
            </a:r>
            <a:endParaRPr/>
          </a:p>
          <a:p>
            <a:pPr indent="-171450" lvl="0" marL="171450" marR="0" rtl="0" algn="l">
              <a:spcBef>
                <a:spcPts val="0"/>
              </a:spcBef>
              <a:spcAft>
                <a:spcPts val="0"/>
              </a:spcAft>
              <a:buClr>
                <a:schemeClr val="lt1"/>
              </a:buClr>
              <a:buSzPts val="1100"/>
              <a:buFont typeface="Arial"/>
              <a:buChar char="•"/>
            </a:pPr>
            <a:r>
              <a:rPr lang="es-PE" sz="1100">
                <a:solidFill>
                  <a:schemeClr val="lt1"/>
                </a:solidFill>
                <a:latin typeface="Calibri"/>
                <a:ea typeface="Calibri"/>
                <a:cs typeface="Calibri"/>
                <a:sym typeface="Calibri"/>
              </a:rPr>
              <a:t>Productos maduros </a:t>
            </a:r>
            <a:br>
              <a:rPr lang="es-PE" sz="1100">
                <a:solidFill>
                  <a:schemeClr val="lt1"/>
                </a:solidFill>
                <a:latin typeface="Calibri"/>
                <a:ea typeface="Calibri"/>
                <a:cs typeface="Calibri"/>
                <a:sym typeface="Calibri"/>
              </a:rPr>
            </a:br>
            <a:r>
              <a:rPr lang="es-PE" sz="1100">
                <a:solidFill>
                  <a:schemeClr val="lt1"/>
                </a:solidFill>
                <a:latin typeface="Calibri"/>
                <a:ea typeface="Calibri"/>
                <a:cs typeface="Calibri"/>
                <a:sym typeface="Calibri"/>
              </a:rPr>
              <a:t>en mercados maduros.</a:t>
            </a:r>
            <a:endParaRPr/>
          </a:p>
          <a:p>
            <a:pPr indent="-171450" lvl="0" marL="171450" marR="0" rtl="0" algn="l">
              <a:spcBef>
                <a:spcPts val="0"/>
              </a:spcBef>
              <a:spcAft>
                <a:spcPts val="0"/>
              </a:spcAft>
              <a:buClr>
                <a:schemeClr val="lt1"/>
              </a:buClr>
              <a:buSzPts val="1100"/>
              <a:buFont typeface="Arial"/>
              <a:buChar char="•"/>
            </a:pPr>
            <a:r>
              <a:rPr lang="es-PE" sz="1100">
                <a:solidFill>
                  <a:schemeClr val="lt1"/>
                </a:solidFill>
                <a:latin typeface="Calibri"/>
                <a:ea typeface="Calibri"/>
                <a:cs typeface="Calibri"/>
                <a:sym typeface="Calibri"/>
              </a:rPr>
              <a:t>Generan la mayor cantidad de recursos </a:t>
            </a:r>
            <a:br>
              <a:rPr lang="es-PE" sz="1100">
                <a:solidFill>
                  <a:schemeClr val="lt1"/>
                </a:solidFill>
                <a:latin typeface="Calibri"/>
                <a:ea typeface="Calibri"/>
                <a:cs typeface="Calibri"/>
                <a:sym typeface="Calibri"/>
              </a:rPr>
            </a:br>
            <a:r>
              <a:rPr lang="es-PE" sz="1100">
                <a:solidFill>
                  <a:schemeClr val="lt1"/>
                </a:solidFill>
                <a:latin typeface="Calibri"/>
                <a:ea typeface="Calibri"/>
                <a:cs typeface="Calibri"/>
                <a:sym typeface="Calibri"/>
              </a:rPr>
              <a:t>de la empresa.</a:t>
            </a:r>
            <a:endParaRPr/>
          </a:p>
          <a:p>
            <a:pPr indent="-171450" lvl="0" marL="171450" marR="0" rtl="0" algn="l">
              <a:spcBef>
                <a:spcPts val="0"/>
              </a:spcBef>
              <a:spcAft>
                <a:spcPts val="0"/>
              </a:spcAft>
              <a:buClr>
                <a:schemeClr val="lt1"/>
              </a:buClr>
              <a:buSzPts val="1100"/>
              <a:buFont typeface="Arial"/>
              <a:buChar char="•"/>
            </a:pPr>
            <a:r>
              <a:rPr lang="es-PE" sz="1100">
                <a:solidFill>
                  <a:schemeClr val="lt1"/>
                </a:solidFill>
                <a:latin typeface="Calibri"/>
                <a:ea typeface="Calibri"/>
                <a:cs typeface="Calibri"/>
                <a:sym typeface="Calibri"/>
              </a:rPr>
              <a:t>Demandan </a:t>
            </a:r>
            <a:br>
              <a:rPr lang="es-PE" sz="1100">
                <a:solidFill>
                  <a:schemeClr val="lt1"/>
                </a:solidFill>
                <a:latin typeface="Calibri"/>
                <a:ea typeface="Calibri"/>
                <a:cs typeface="Calibri"/>
                <a:sym typeface="Calibri"/>
              </a:rPr>
            </a:br>
            <a:r>
              <a:rPr lang="es-PE" sz="1100">
                <a:solidFill>
                  <a:schemeClr val="lt1"/>
                </a:solidFill>
                <a:latin typeface="Calibri"/>
                <a:ea typeface="Calibri"/>
                <a:cs typeface="Calibri"/>
                <a:sym typeface="Calibri"/>
              </a:rPr>
              <a:t>poca inversión.</a:t>
            </a:r>
            <a:endParaRPr/>
          </a:p>
        </p:txBody>
      </p:sp>
      <p:sp>
        <p:nvSpPr>
          <p:cNvPr id="376" name="Google Shape;376;p30"/>
          <p:cNvSpPr txBox="1"/>
          <p:nvPr/>
        </p:nvSpPr>
        <p:spPr>
          <a:xfrm>
            <a:off x="6591870" y="1246907"/>
            <a:ext cx="1484488" cy="11849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100">
                <a:solidFill>
                  <a:schemeClr val="lt1"/>
                </a:solidFill>
                <a:latin typeface="Calibri"/>
                <a:ea typeface="Calibri"/>
                <a:cs typeface="Calibri"/>
                <a:sym typeface="Calibri"/>
              </a:rPr>
              <a:t>Por lo general son:</a:t>
            </a:r>
            <a:endParaRPr/>
          </a:p>
          <a:p>
            <a:pPr indent="-171450" lvl="0" marL="171450" marR="0" rtl="0" algn="l">
              <a:spcBef>
                <a:spcPts val="0"/>
              </a:spcBef>
              <a:spcAft>
                <a:spcPts val="0"/>
              </a:spcAft>
              <a:buClr>
                <a:schemeClr val="lt1"/>
              </a:buClr>
              <a:buSzPts val="1100"/>
              <a:buFont typeface="Arial"/>
              <a:buChar char="•"/>
            </a:pPr>
            <a:r>
              <a:rPr lang="es-PE" sz="1100">
                <a:solidFill>
                  <a:schemeClr val="lt1"/>
                </a:solidFill>
                <a:latin typeface="Calibri"/>
                <a:ea typeface="Calibri"/>
                <a:cs typeface="Calibri"/>
                <a:sym typeface="Calibri"/>
              </a:rPr>
              <a:t>Productos nuevos o con problemas.</a:t>
            </a:r>
            <a:endParaRPr/>
          </a:p>
          <a:p>
            <a:pPr indent="-171450" lvl="0" marL="171450" marR="0" rtl="0" algn="l">
              <a:spcBef>
                <a:spcPts val="0"/>
              </a:spcBef>
              <a:spcAft>
                <a:spcPts val="0"/>
              </a:spcAft>
              <a:buClr>
                <a:schemeClr val="lt1"/>
              </a:buClr>
              <a:buSzPts val="1100"/>
              <a:buFont typeface="Arial"/>
              <a:buChar char="•"/>
            </a:pPr>
            <a:r>
              <a:rPr lang="es-PE" sz="1100">
                <a:solidFill>
                  <a:schemeClr val="lt1"/>
                </a:solidFill>
                <a:latin typeface="Calibri"/>
                <a:ea typeface="Calibri"/>
                <a:cs typeface="Calibri"/>
                <a:sym typeface="Calibri"/>
              </a:rPr>
              <a:t>Demanda alta inversión de recursos.</a:t>
            </a:r>
            <a:endParaRPr/>
          </a:p>
          <a:p>
            <a:pPr indent="-171450" lvl="0" marL="171450" marR="0" rtl="0" algn="l">
              <a:spcBef>
                <a:spcPts val="0"/>
              </a:spcBef>
              <a:spcAft>
                <a:spcPts val="0"/>
              </a:spcAft>
              <a:buClr>
                <a:schemeClr val="lt1"/>
              </a:buClr>
              <a:buSzPts val="1100"/>
              <a:buFont typeface="Arial"/>
              <a:buChar char="•"/>
            </a:pPr>
            <a:r>
              <a:rPr lang="es-PE" sz="1100">
                <a:solidFill>
                  <a:schemeClr val="lt1"/>
                </a:solidFill>
                <a:latin typeface="Calibri"/>
                <a:ea typeface="Calibri"/>
                <a:cs typeface="Calibri"/>
                <a:sym typeface="Calibri"/>
              </a:rPr>
              <a:t>Alto grado de incertidumbre. </a:t>
            </a:r>
            <a:endParaRPr/>
          </a:p>
        </p:txBody>
      </p:sp>
      <p:sp>
        <p:nvSpPr>
          <p:cNvPr id="377" name="Google Shape;377;p30"/>
          <p:cNvSpPr txBox="1"/>
          <p:nvPr/>
        </p:nvSpPr>
        <p:spPr>
          <a:xfrm>
            <a:off x="6591870" y="2882162"/>
            <a:ext cx="1394322"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100">
                <a:solidFill>
                  <a:schemeClr val="lt1"/>
                </a:solidFill>
                <a:latin typeface="Calibri"/>
                <a:ea typeface="Calibri"/>
                <a:cs typeface="Calibri"/>
                <a:sym typeface="Calibri"/>
              </a:rPr>
              <a:t>Por lo general:</a:t>
            </a:r>
            <a:endParaRPr/>
          </a:p>
          <a:p>
            <a:pPr indent="-171450" lvl="0" marL="171450" marR="0" rtl="0" algn="l">
              <a:spcBef>
                <a:spcPts val="0"/>
              </a:spcBef>
              <a:spcAft>
                <a:spcPts val="0"/>
              </a:spcAft>
              <a:buClr>
                <a:schemeClr val="lt1"/>
              </a:buClr>
              <a:buSzPts val="1100"/>
              <a:buFont typeface="Arial"/>
              <a:buChar char="•"/>
            </a:pPr>
            <a:r>
              <a:rPr lang="es-PE" sz="1100">
                <a:solidFill>
                  <a:schemeClr val="lt1"/>
                </a:solidFill>
                <a:latin typeface="Calibri"/>
                <a:ea typeface="Calibri"/>
                <a:cs typeface="Calibri"/>
                <a:sym typeface="Calibri"/>
              </a:rPr>
              <a:t>Retienen recursos que podrían emplearse en otros productos.</a:t>
            </a:r>
            <a:endParaRPr/>
          </a:p>
          <a:p>
            <a:pPr indent="-171450" lvl="0" marL="171450" marR="0" rtl="0" algn="l">
              <a:spcBef>
                <a:spcPts val="0"/>
              </a:spcBef>
              <a:spcAft>
                <a:spcPts val="0"/>
              </a:spcAft>
              <a:buClr>
                <a:schemeClr val="lt1"/>
              </a:buClr>
              <a:buSzPts val="1100"/>
              <a:buFont typeface="Arial"/>
              <a:buChar char="•"/>
            </a:pPr>
            <a:r>
              <a:rPr lang="es-PE" sz="1100">
                <a:solidFill>
                  <a:schemeClr val="lt1"/>
                </a:solidFill>
                <a:latin typeface="Calibri"/>
                <a:ea typeface="Calibri"/>
                <a:cs typeface="Calibri"/>
                <a:sym typeface="Calibri"/>
              </a:rPr>
              <a:t>Si no son estratégicos deberían salir del portafolio.</a:t>
            </a:r>
            <a:endParaRPr/>
          </a:p>
        </p:txBody>
      </p:sp>
      <p:sp>
        <p:nvSpPr>
          <p:cNvPr id="378" name="Google Shape;378;p30"/>
          <p:cNvSpPr txBox="1"/>
          <p:nvPr/>
        </p:nvSpPr>
        <p:spPr>
          <a:xfrm>
            <a:off x="1803091" y="3438587"/>
            <a:ext cx="900907"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200">
                <a:solidFill>
                  <a:schemeClr val="dk1"/>
                </a:solidFill>
                <a:latin typeface="Calibri"/>
                <a:ea typeface="Calibri"/>
                <a:cs typeface="Calibri"/>
                <a:sym typeface="Calibri"/>
              </a:rPr>
              <a:t>BAJA</a:t>
            </a:r>
            <a:endParaRPr/>
          </a:p>
        </p:txBody>
      </p:sp>
      <p:sp>
        <p:nvSpPr>
          <p:cNvPr id="379" name="Google Shape;379;p30"/>
          <p:cNvSpPr txBox="1"/>
          <p:nvPr/>
        </p:nvSpPr>
        <p:spPr>
          <a:xfrm>
            <a:off x="1453833" y="1709688"/>
            <a:ext cx="1250165"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200">
                <a:solidFill>
                  <a:schemeClr val="dk1"/>
                </a:solidFill>
                <a:latin typeface="Calibri"/>
                <a:ea typeface="Calibri"/>
                <a:cs typeface="Calibri"/>
                <a:sym typeface="Calibri"/>
              </a:rPr>
              <a:t>ALTA</a:t>
            </a:r>
            <a:endParaRPr b="1" sz="1200">
              <a:solidFill>
                <a:schemeClr val="dk1"/>
              </a:solidFill>
              <a:latin typeface="Calibri"/>
              <a:ea typeface="Calibri"/>
              <a:cs typeface="Calibri"/>
              <a:sym typeface="Calibri"/>
            </a:endParaRPr>
          </a:p>
        </p:txBody>
      </p:sp>
      <p:sp>
        <p:nvSpPr>
          <p:cNvPr id="380" name="Google Shape;380;p30"/>
          <p:cNvSpPr txBox="1"/>
          <p:nvPr/>
        </p:nvSpPr>
        <p:spPr>
          <a:xfrm>
            <a:off x="3152781" y="4981928"/>
            <a:ext cx="460851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400">
                <a:solidFill>
                  <a:schemeClr val="dk1"/>
                </a:solidFill>
                <a:latin typeface="Calibri"/>
                <a:ea typeface="Calibri"/>
                <a:cs typeface="Calibri"/>
                <a:sym typeface="Calibri"/>
              </a:rPr>
              <a:t>Tasa de participación de mercado</a:t>
            </a:r>
            <a:endParaRPr b="1" sz="1400">
              <a:solidFill>
                <a:schemeClr val="dk1"/>
              </a:solidFill>
              <a:latin typeface="Calibri"/>
              <a:ea typeface="Calibri"/>
              <a:cs typeface="Calibri"/>
              <a:sym typeface="Calibri"/>
            </a:endParaRPr>
          </a:p>
        </p:txBody>
      </p:sp>
      <p:sp>
        <p:nvSpPr>
          <p:cNvPr id="381" name="Google Shape;381;p30"/>
          <p:cNvSpPr txBox="1"/>
          <p:nvPr/>
        </p:nvSpPr>
        <p:spPr>
          <a:xfrm>
            <a:off x="3507952" y="4690181"/>
            <a:ext cx="126451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200">
                <a:solidFill>
                  <a:schemeClr val="dk1"/>
                </a:solidFill>
                <a:latin typeface="Calibri"/>
                <a:ea typeface="Calibri"/>
                <a:cs typeface="Calibri"/>
                <a:sym typeface="Calibri"/>
              </a:rPr>
              <a:t>ALTA</a:t>
            </a:r>
            <a:endParaRPr b="1" sz="1200">
              <a:solidFill>
                <a:schemeClr val="dk1"/>
              </a:solidFill>
              <a:latin typeface="Calibri"/>
              <a:ea typeface="Calibri"/>
              <a:cs typeface="Calibri"/>
              <a:sym typeface="Calibri"/>
            </a:endParaRPr>
          </a:p>
        </p:txBody>
      </p:sp>
      <p:sp>
        <p:nvSpPr>
          <p:cNvPr id="382" name="Google Shape;382;p30"/>
          <p:cNvSpPr txBox="1"/>
          <p:nvPr/>
        </p:nvSpPr>
        <p:spPr>
          <a:xfrm>
            <a:off x="6058931" y="4690181"/>
            <a:ext cx="144726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200">
                <a:solidFill>
                  <a:schemeClr val="dk1"/>
                </a:solidFill>
                <a:latin typeface="Calibri"/>
                <a:ea typeface="Calibri"/>
                <a:cs typeface="Calibri"/>
                <a:sym typeface="Calibri"/>
              </a:rPr>
              <a:t>BAJA</a:t>
            </a:r>
            <a:endParaRPr/>
          </a:p>
        </p:txBody>
      </p:sp>
      <p:sp>
        <p:nvSpPr>
          <p:cNvPr id="383" name="Google Shape;383;p30"/>
          <p:cNvSpPr txBox="1"/>
          <p:nvPr/>
        </p:nvSpPr>
        <p:spPr>
          <a:xfrm>
            <a:off x="900113" y="2461926"/>
            <a:ext cx="1354619"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Tasa de crecimiento</a:t>
            </a:r>
            <a:br>
              <a:rPr b="1" lang="es-PE" sz="1400">
                <a:solidFill>
                  <a:schemeClr val="dk1"/>
                </a:solidFill>
                <a:latin typeface="Calibri"/>
                <a:ea typeface="Calibri"/>
                <a:cs typeface="Calibri"/>
                <a:sym typeface="Calibri"/>
              </a:rPr>
            </a:br>
            <a:r>
              <a:rPr b="1" lang="es-PE" sz="1400">
                <a:solidFill>
                  <a:schemeClr val="dk1"/>
                </a:solidFill>
                <a:latin typeface="Calibri"/>
                <a:ea typeface="Calibri"/>
                <a:cs typeface="Calibri"/>
                <a:sym typeface="Calibri"/>
              </a:rPr>
              <a:t>del mercado</a:t>
            </a:r>
            <a:endParaRPr b="1" sz="1400">
              <a:solidFill>
                <a:schemeClr val="dk1"/>
              </a:solidFill>
              <a:latin typeface="Calibri"/>
              <a:ea typeface="Calibri"/>
              <a:cs typeface="Calibri"/>
              <a:sym typeface="Calibri"/>
            </a:endParaRPr>
          </a:p>
        </p:txBody>
      </p:sp>
      <p:pic>
        <p:nvPicPr>
          <p:cNvPr id="384" name="Google Shape;384;p30"/>
          <p:cNvPicPr preferRelativeResize="0"/>
          <p:nvPr/>
        </p:nvPicPr>
        <p:blipFill rotWithShape="1">
          <a:blip r:embed="rId6">
            <a:alphaModFix/>
          </a:blip>
          <a:srcRect b="0" l="27445" r="38366" t="0"/>
          <a:stretch/>
        </p:blipFill>
        <p:spPr>
          <a:xfrm>
            <a:off x="5485628" y="2618854"/>
            <a:ext cx="1034260" cy="20085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1"/>
          <p:cNvSpPr txBox="1"/>
          <p:nvPr/>
        </p:nvSpPr>
        <p:spPr>
          <a:xfrm>
            <a:off x="503239" y="1644774"/>
            <a:ext cx="2887290" cy="2462213"/>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Definir el portafolio de productos o negocios.</a:t>
            </a:r>
            <a:endParaRPr/>
          </a:p>
          <a:p>
            <a:pPr indent="-182563" lvl="0" marL="182563"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No se recomienda tener perros.</a:t>
            </a:r>
            <a:endParaRPr/>
          </a:p>
          <a:p>
            <a:pPr indent="-182563" lvl="0" marL="182563"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 estrategia se focaliza principalmente en las estrellas.</a:t>
            </a:r>
            <a:endParaRPr/>
          </a:p>
          <a:p>
            <a:pPr indent="-182563" lvl="0" marL="182563"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Las incógnitas deben ser despejadas rápidamente.</a:t>
            </a:r>
            <a:endParaRPr/>
          </a:p>
          <a:p>
            <a:pPr indent="-182563" lvl="0" marL="182563" marR="0" rtl="0" algn="l">
              <a:spcBef>
                <a:spcPts val="0"/>
              </a:spcBef>
              <a:spcAft>
                <a:spcPts val="0"/>
              </a:spcAft>
              <a:buClr>
                <a:schemeClr val="dk1"/>
              </a:buClr>
              <a:buSzPts val="1600"/>
              <a:buFont typeface="Arial"/>
              <a:buChar char="•"/>
            </a:pPr>
            <a:r>
              <a:rPr lang="es-PE" sz="1600">
                <a:solidFill>
                  <a:schemeClr val="dk1"/>
                </a:solidFill>
                <a:latin typeface="Calibri"/>
                <a:ea typeface="Calibri"/>
                <a:cs typeface="Calibri"/>
                <a:sym typeface="Calibri"/>
              </a:rPr>
              <a:t>Debe emerger una estrella cada vez que un producto o negocio baje a vaca.</a:t>
            </a:r>
            <a:endParaRPr/>
          </a:p>
        </p:txBody>
      </p:sp>
      <p:grpSp>
        <p:nvGrpSpPr>
          <p:cNvPr id="391" name="Google Shape;391;p31"/>
          <p:cNvGrpSpPr/>
          <p:nvPr/>
        </p:nvGrpSpPr>
        <p:grpSpPr>
          <a:xfrm>
            <a:off x="3453703" y="1644774"/>
            <a:ext cx="5221985" cy="2925014"/>
            <a:chOff x="836252" y="1134888"/>
            <a:chExt cx="7242346" cy="4056683"/>
          </a:xfrm>
        </p:grpSpPr>
        <p:sp>
          <p:nvSpPr>
            <p:cNvPr id="392" name="Google Shape;392;p31"/>
            <p:cNvSpPr txBox="1"/>
            <p:nvPr/>
          </p:nvSpPr>
          <p:spPr>
            <a:xfrm>
              <a:off x="836252" y="2287405"/>
              <a:ext cx="1418480" cy="8963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200">
                  <a:solidFill>
                    <a:schemeClr val="dk1"/>
                  </a:solidFill>
                  <a:latin typeface="Calibri"/>
                  <a:ea typeface="Calibri"/>
                  <a:cs typeface="Calibri"/>
                  <a:sym typeface="Calibri"/>
                </a:rPr>
                <a:t>Tasa de crecimiento</a:t>
              </a:r>
              <a:br>
                <a:rPr b="1" lang="es-PE" sz="1200">
                  <a:solidFill>
                    <a:schemeClr val="dk1"/>
                  </a:solidFill>
                  <a:latin typeface="Calibri"/>
                  <a:ea typeface="Calibri"/>
                  <a:cs typeface="Calibri"/>
                  <a:sym typeface="Calibri"/>
                </a:rPr>
              </a:br>
              <a:r>
                <a:rPr b="1" lang="es-PE" sz="1200">
                  <a:solidFill>
                    <a:schemeClr val="dk1"/>
                  </a:solidFill>
                  <a:latin typeface="Calibri"/>
                  <a:ea typeface="Calibri"/>
                  <a:cs typeface="Calibri"/>
                  <a:sym typeface="Calibri"/>
                </a:rPr>
                <a:t>del mercado</a:t>
              </a:r>
              <a:endParaRPr b="1" sz="1200">
                <a:solidFill>
                  <a:schemeClr val="dk1"/>
                </a:solidFill>
                <a:latin typeface="Calibri"/>
                <a:ea typeface="Calibri"/>
                <a:cs typeface="Calibri"/>
                <a:sym typeface="Calibri"/>
              </a:endParaRPr>
            </a:p>
          </p:txBody>
        </p:sp>
        <p:sp>
          <p:nvSpPr>
            <p:cNvPr id="393" name="Google Shape;393;p31"/>
            <p:cNvSpPr txBox="1"/>
            <p:nvPr/>
          </p:nvSpPr>
          <p:spPr>
            <a:xfrm>
              <a:off x="1861264" y="3357145"/>
              <a:ext cx="900906" cy="36282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100">
                  <a:solidFill>
                    <a:schemeClr val="dk1"/>
                  </a:solidFill>
                  <a:latin typeface="Calibri"/>
                  <a:ea typeface="Calibri"/>
                  <a:cs typeface="Calibri"/>
                  <a:sym typeface="Calibri"/>
                </a:rPr>
                <a:t>BAJA</a:t>
              </a:r>
              <a:endParaRPr/>
            </a:p>
          </p:txBody>
        </p:sp>
        <p:sp>
          <p:nvSpPr>
            <p:cNvPr id="394" name="Google Shape;394;p31"/>
            <p:cNvSpPr txBox="1"/>
            <p:nvPr/>
          </p:nvSpPr>
          <p:spPr>
            <a:xfrm>
              <a:off x="1512007" y="1698053"/>
              <a:ext cx="1250165" cy="36282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100">
                  <a:solidFill>
                    <a:schemeClr val="dk1"/>
                  </a:solidFill>
                  <a:latin typeface="Calibri"/>
                  <a:ea typeface="Calibri"/>
                  <a:cs typeface="Calibri"/>
                  <a:sym typeface="Calibri"/>
                </a:rPr>
                <a:t>ALTA</a:t>
              </a:r>
              <a:endParaRPr b="1" sz="1100">
                <a:solidFill>
                  <a:schemeClr val="dk1"/>
                </a:solidFill>
                <a:latin typeface="Calibri"/>
                <a:ea typeface="Calibri"/>
                <a:cs typeface="Calibri"/>
                <a:sym typeface="Calibri"/>
              </a:endParaRPr>
            </a:p>
          </p:txBody>
        </p:sp>
        <p:sp>
          <p:nvSpPr>
            <p:cNvPr id="395" name="Google Shape;395;p31"/>
            <p:cNvSpPr txBox="1"/>
            <p:nvPr/>
          </p:nvSpPr>
          <p:spPr>
            <a:xfrm>
              <a:off x="3152782" y="4807403"/>
              <a:ext cx="4608512" cy="3841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200">
                  <a:solidFill>
                    <a:schemeClr val="dk1"/>
                  </a:solidFill>
                  <a:latin typeface="Calibri"/>
                  <a:ea typeface="Calibri"/>
                  <a:cs typeface="Calibri"/>
                  <a:sym typeface="Calibri"/>
                </a:rPr>
                <a:t>Tasa de participación de mercado</a:t>
              </a:r>
              <a:endParaRPr b="1" sz="1200">
                <a:solidFill>
                  <a:schemeClr val="dk1"/>
                </a:solidFill>
                <a:latin typeface="Calibri"/>
                <a:ea typeface="Calibri"/>
                <a:cs typeface="Calibri"/>
                <a:sym typeface="Calibri"/>
              </a:endParaRPr>
            </a:p>
          </p:txBody>
        </p:sp>
        <p:pic>
          <p:nvPicPr>
            <p:cNvPr id="396" name="Google Shape;396;p31"/>
            <p:cNvPicPr preferRelativeResize="0"/>
            <p:nvPr/>
          </p:nvPicPr>
          <p:blipFill rotWithShape="1">
            <a:blip r:embed="rId3">
              <a:alphaModFix/>
            </a:blip>
            <a:srcRect b="0" l="8737" r="7136" t="0"/>
            <a:stretch/>
          </p:blipFill>
          <p:spPr>
            <a:xfrm>
              <a:off x="2849786" y="2618854"/>
              <a:ext cx="2580847" cy="1724045"/>
            </a:xfrm>
            <a:prstGeom prst="rect">
              <a:avLst/>
            </a:prstGeom>
            <a:noFill/>
            <a:ln>
              <a:noFill/>
            </a:ln>
          </p:spPr>
        </p:pic>
        <p:sp>
          <p:nvSpPr>
            <p:cNvPr id="397" name="Google Shape;397;p31"/>
            <p:cNvSpPr/>
            <p:nvPr/>
          </p:nvSpPr>
          <p:spPr>
            <a:xfrm>
              <a:off x="2844173" y="1134888"/>
              <a:ext cx="2592072" cy="1431405"/>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31"/>
            <p:cNvSpPr/>
            <p:nvPr/>
          </p:nvSpPr>
          <p:spPr>
            <a:xfrm>
              <a:off x="5486526" y="1134888"/>
              <a:ext cx="2592072" cy="1431405"/>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31"/>
            <p:cNvSpPr txBox="1"/>
            <p:nvPr/>
          </p:nvSpPr>
          <p:spPr>
            <a:xfrm>
              <a:off x="3507952" y="4429091"/>
              <a:ext cx="1264516" cy="3628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100">
                  <a:solidFill>
                    <a:schemeClr val="dk1"/>
                  </a:solidFill>
                  <a:latin typeface="Calibri"/>
                  <a:ea typeface="Calibri"/>
                  <a:cs typeface="Calibri"/>
                  <a:sym typeface="Calibri"/>
                </a:rPr>
                <a:t>ALTA</a:t>
              </a:r>
              <a:endParaRPr b="1" sz="1100">
                <a:solidFill>
                  <a:schemeClr val="dk1"/>
                </a:solidFill>
                <a:latin typeface="Calibri"/>
                <a:ea typeface="Calibri"/>
                <a:cs typeface="Calibri"/>
                <a:sym typeface="Calibri"/>
              </a:endParaRPr>
            </a:p>
          </p:txBody>
        </p:sp>
        <p:sp>
          <p:nvSpPr>
            <p:cNvPr id="400" name="Google Shape;400;p31"/>
            <p:cNvSpPr txBox="1"/>
            <p:nvPr/>
          </p:nvSpPr>
          <p:spPr>
            <a:xfrm>
              <a:off x="6058930" y="4429091"/>
              <a:ext cx="1447263" cy="3628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100">
                  <a:solidFill>
                    <a:schemeClr val="dk1"/>
                  </a:solidFill>
                  <a:latin typeface="Calibri"/>
                  <a:ea typeface="Calibri"/>
                  <a:cs typeface="Calibri"/>
                  <a:sym typeface="Calibri"/>
                </a:rPr>
                <a:t>BAJA</a:t>
              </a:r>
              <a:endParaRPr/>
            </a:p>
          </p:txBody>
        </p:sp>
        <p:pic>
          <p:nvPicPr>
            <p:cNvPr id="401" name="Google Shape;401;p31"/>
            <p:cNvPicPr preferRelativeResize="0"/>
            <p:nvPr/>
          </p:nvPicPr>
          <p:blipFill rotWithShape="1">
            <a:blip r:embed="rId4">
              <a:alphaModFix/>
            </a:blip>
            <a:srcRect b="0" l="0" r="0" t="0"/>
            <a:stretch/>
          </p:blipFill>
          <p:spPr>
            <a:xfrm>
              <a:off x="3746749" y="1483172"/>
              <a:ext cx="786922" cy="750320"/>
            </a:xfrm>
            <a:prstGeom prst="rect">
              <a:avLst/>
            </a:prstGeom>
            <a:noFill/>
            <a:ln>
              <a:noFill/>
            </a:ln>
          </p:spPr>
        </p:pic>
        <p:pic>
          <p:nvPicPr>
            <p:cNvPr id="402" name="Google Shape;402;p31"/>
            <p:cNvPicPr preferRelativeResize="0"/>
            <p:nvPr/>
          </p:nvPicPr>
          <p:blipFill rotWithShape="1">
            <a:blip r:embed="rId5">
              <a:alphaModFix/>
            </a:blip>
            <a:srcRect b="0" l="0" r="0" t="0"/>
            <a:stretch/>
          </p:blipFill>
          <p:spPr>
            <a:xfrm>
              <a:off x="6519744" y="1486006"/>
              <a:ext cx="525635" cy="744649"/>
            </a:xfrm>
            <a:prstGeom prst="rect">
              <a:avLst/>
            </a:prstGeom>
            <a:noFill/>
            <a:ln>
              <a:noFill/>
            </a:ln>
          </p:spPr>
        </p:pic>
      </p:grpSp>
      <p:sp>
        <p:nvSpPr>
          <p:cNvPr id="403" name="Google Shape;403;p31"/>
          <p:cNvSpPr txBox="1"/>
          <p:nvPr/>
        </p:nvSpPr>
        <p:spPr>
          <a:xfrm>
            <a:off x="2116303" y="927428"/>
            <a:ext cx="4911395" cy="2215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600">
                <a:solidFill>
                  <a:schemeClr val="dk1"/>
                </a:solidFill>
                <a:latin typeface="Calibri"/>
                <a:ea typeface="Calibri"/>
                <a:cs typeface="Calibri"/>
                <a:sym typeface="Calibri"/>
              </a:rPr>
              <a:t>CARTERA DE PRODUCTOS – MATRIZ BCG</a:t>
            </a:r>
            <a:endParaRPr/>
          </a:p>
        </p:txBody>
      </p:sp>
      <p:sp>
        <p:nvSpPr>
          <p:cNvPr id="404" name="Google Shape;404;p31"/>
          <p:cNvSpPr txBox="1"/>
          <p:nvPr/>
        </p:nvSpPr>
        <p:spPr>
          <a:xfrm>
            <a:off x="769053" y="4904001"/>
            <a:ext cx="6929486"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500">
                <a:solidFill>
                  <a:schemeClr val="dk1"/>
                </a:solidFill>
                <a:latin typeface="Calibri"/>
                <a:ea typeface="Calibri"/>
                <a:cs typeface="Calibri"/>
                <a:sym typeface="Calibri"/>
              </a:rPr>
              <a:t>Esta matriz nos ayuda a que no envejezca nuestro portafolio</a:t>
            </a:r>
            <a:endParaRPr b="1" sz="1500">
              <a:solidFill>
                <a:schemeClr val="dk1"/>
              </a:solidFill>
              <a:latin typeface="Calibri"/>
              <a:ea typeface="Calibri"/>
              <a:cs typeface="Calibri"/>
              <a:sym typeface="Calibri"/>
            </a:endParaRPr>
          </a:p>
        </p:txBody>
      </p:sp>
      <p:pic>
        <p:nvPicPr>
          <p:cNvPr id="405" name="Google Shape;405;p31"/>
          <p:cNvPicPr preferRelativeResize="0"/>
          <p:nvPr/>
        </p:nvPicPr>
        <p:blipFill rotWithShape="1">
          <a:blip r:embed="rId6">
            <a:alphaModFix/>
          </a:blip>
          <a:srcRect b="0" l="0" r="0" t="0"/>
          <a:stretch/>
        </p:blipFill>
        <p:spPr>
          <a:xfrm>
            <a:off x="6801789" y="2714767"/>
            <a:ext cx="1872268" cy="12430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2"/>
          <p:cNvSpPr/>
          <p:nvPr/>
        </p:nvSpPr>
        <p:spPr>
          <a:xfrm>
            <a:off x="2848887" y="2621280"/>
            <a:ext cx="2582644" cy="2006164"/>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32"/>
          <p:cNvSpPr/>
          <p:nvPr/>
        </p:nvSpPr>
        <p:spPr>
          <a:xfrm>
            <a:off x="5486526" y="2621280"/>
            <a:ext cx="2592072" cy="2006164"/>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32"/>
          <p:cNvSpPr txBox="1"/>
          <p:nvPr/>
        </p:nvSpPr>
        <p:spPr>
          <a:xfrm>
            <a:off x="755809" y="2461926"/>
            <a:ext cx="149892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Tasa de crecimiento</a:t>
            </a:r>
            <a:br>
              <a:rPr b="1" lang="es-PE" sz="1400">
                <a:solidFill>
                  <a:schemeClr val="dk1"/>
                </a:solidFill>
                <a:latin typeface="Calibri"/>
                <a:ea typeface="Calibri"/>
                <a:cs typeface="Calibri"/>
                <a:sym typeface="Calibri"/>
              </a:rPr>
            </a:br>
            <a:r>
              <a:rPr b="1" lang="es-PE" sz="1400">
                <a:solidFill>
                  <a:schemeClr val="dk1"/>
                </a:solidFill>
                <a:latin typeface="Calibri"/>
                <a:ea typeface="Calibri"/>
                <a:cs typeface="Calibri"/>
                <a:sym typeface="Calibri"/>
              </a:rPr>
              <a:t>del mercado</a:t>
            </a:r>
            <a:endParaRPr b="1" sz="1400">
              <a:solidFill>
                <a:schemeClr val="dk1"/>
              </a:solidFill>
              <a:latin typeface="Calibri"/>
              <a:ea typeface="Calibri"/>
              <a:cs typeface="Calibri"/>
              <a:sym typeface="Calibri"/>
            </a:endParaRPr>
          </a:p>
        </p:txBody>
      </p:sp>
      <p:sp>
        <p:nvSpPr>
          <p:cNvPr id="414" name="Google Shape;414;p32"/>
          <p:cNvSpPr txBox="1"/>
          <p:nvPr/>
        </p:nvSpPr>
        <p:spPr>
          <a:xfrm>
            <a:off x="1803091" y="3438587"/>
            <a:ext cx="900907"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200">
                <a:solidFill>
                  <a:schemeClr val="dk1"/>
                </a:solidFill>
                <a:latin typeface="Calibri"/>
                <a:ea typeface="Calibri"/>
                <a:cs typeface="Calibri"/>
                <a:sym typeface="Calibri"/>
              </a:rPr>
              <a:t>BAJA</a:t>
            </a:r>
            <a:endParaRPr/>
          </a:p>
        </p:txBody>
      </p:sp>
      <p:sp>
        <p:nvSpPr>
          <p:cNvPr id="415" name="Google Shape;415;p32"/>
          <p:cNvSpPr txBox="1"/>
          <p:nvPr/>
        </p:nvSpPr>
        <p:spPr>
          <a:xfrm>
            <a:off x="1453833" y="1709688"/>
            <a:ext cx="1250165"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200">
                <a:solidFill>
                  <a:schemeClr val="dk1"/>
                </a:solidFill>
                <a:latin typeface="Calibri"/>
                <a:ea typeface="Calibri"/>
                <a:cs typeface="Calibri"/>
                <a:sym typeface="Calibri"/>
              </a:rPr>
              <a:t>ALTA</a:t>
            </a:r>
            <a:endParaRPr b="1" sz="1200">
              <a:solidFill>
                <a:schemeClr val="dk1"/>
              </a:solidFill>
              <a:latin typeface="Calibri"/>
              <a:ea typeface="Calibri"/>
              <a:cs typeface="Calibri"/>
              <a:sym typeface="Calibri"/>
            </a:endParaRPr>
          </a:p>
        </p:txBody>
      </p:sp>
      <p:sp>
        <p:nvSpPr>
          <p:cNvPr id="416" name="Google Shape;416;p32"/>
          <p:cNvSpPr txBox="1"/>
          <p:nvPr/>
        </p:nvSpPr>
        <p:spPr>
          <a:xfrm>
            <a:off x="3152781" y="4981928"/>
            <a:ext cx="460851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400">
                <a:solidFill>
                  <a:schemeClr val="dk1"/>
                </a:solidFill>
                <a:latin typeface="Calibri"/>
                <a:ea typeface="Calibri"/>
                <a:cs typeface="Calibri"/>
                <a:sym typeface="Calibri"/>
              </a:rPr>
              <a:t>Tasa de participación de mercado</a:t>
            </a:r>
            <a:endParaRPr b="1" sz="1400">
              <a:solidFill>
                <a:schemeClr val="dk1"/>
              </a:solidFill>
              <a:latin typeface="Calibri"/>
              <a:ea typeface="Calibri"/>
              <a:cs typeface="Calibri"/>
              <a:sym typeface="Calibri"/>
            </a:endParaRPr>
          </a:p>
        </p:txBody>
      </p:sp>
      <p:sp>
        <p:nvSpPr>
          <p:cNvPr id="417" name="Google Shape;417;p32"/>
          <p:cNvSpPr/>
          <p:nvPr/>
        </p:nvSpPr>
        <p:spPr>
          <a:xfrm>
            <a:off x="2844173" y="1134888"/>
            <a:ext cx="2591893" cy="1431405"/>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32"/>
          <p:cNvSpPr/>
          <p:nvPr/>
        </p:nvSpPr>
        <p:spPr>
          <a:xfrm>
            <a:off x="5486527" y="1134888"/>
            <a:ext cx="2592072" cy="1431405"/>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32"/>
          <p:cNvSpPr txBox="1"/>
          <p:nvPr/>
        </p:nvSpPr>
        <p:spPr>
          <a:xfrm>
            <a:off x="3507952" y="4766496"/>
            <a:ext cx="126451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200">
                <a:solidFill>
                  <a:schemeClr val="dk1"/>
                </a:solidFill>
                <a:latin typeface="Calibri"/>
                <a:ea typeface="Calibri"/>
                <a:cs typeface="Calibri"/>
                <a:sym typeface="Calibri"/>
              </a:rPr>
              <a:t>ALTA</a:t>
            </a:r>
            <a:endParaRPr b="1" sz="1200">
              <a:solidFill>
                <a:schemeClr val="dk1"/>
              </a:solidFill>
              <a:latin typeface="Calibri"/>
              <a:ea typeface="Calibri"/>
              <a:cs typeface="Calibri"/>
              <a:sym typeface="Calibri"/>
            </a:endParaRPr>
          </a:p>
        </p:txBody>
      </p:sp>
      <p:sp>
        <p:nvSpPr>
          <p:cNvPr id="420" name="Google Shape;420;p32"/>
          <p:cNvSpPr txBox="1"/>
          <p:nvPr/>
        </p:nvSpPr>
        <p:spPr>
          <a:xfrm>
            <a:off x="6058931" y="4766496"/>
            <a:ext cx="144726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200">
                <a:solidFill>
                  <a:schemeClr val="dk1"/>
                </a:solidFill>
                <a:latin typeface="Calibri"/>
                <a:ea typeface="Calibri"/>
                <a:cs typeface="Calibri"/>
                <a:sym typeface="Calibri"/>
              </a:rPr>
              <a:t>BAJA</a:t>
            </a:r>
            <a:endParaRPr/>
          </a:p>
        </p:txBody>
      </p:sp>
      <p:pic>
        <p:nvPicPr>
          <p:cNvPr id="421" name="Google Shape;421;p32"/>
          <p:cNvPicPr preferRelativeResize="0"/>
          <p:nvPr/>
        </p:nvPicPr>
        <p:blipFill rotWithShape="1">
          <a:blip r:embed="rId3">
            <a:alphaModFix/>
          </a:blip>
          <a:srcRect b="0" l="0" r="0" t="0"/>
          <a:stretch/>
        </p:blipFill>
        <p:spPr>
          <a:xfrm>
            <a:off x="3193075" y="1469391"/>
            <a:ext cx="786921" cy="750320"/>
          </a:xfrm>
          <a:prstGeom prst="rect">
            <a:avLst/>
          </a:prstGeom>
          <a:noFill/>
          <a:ln>
            <a:noFill/>
          </a:ln>
        </p:spPr>
      </p:pic>
      <p:pic>
        <p:nvPicPr>
          <p:cNvPr id="422" name="Google Shape;422;p32"/>
          <p:cNvPicPr preferRelativeResize="0"/>
          <p:nvPr/>
        </p:nvPicPr>
        <p:blipFill rotWithShape="1">
          <a:blip r:embed="rId4">
            <a:alphaModFix/>
          </a:blip>
          <a:srcRect b="0" l="0" r="0" t="0"/>
          <a:stretch/>
        </p:blipFill>
        <p:spPr>
          <a:xfrm>
            <a:off x="5982849" y="1472226"/>
            <a:ext cx="525635" cy="744649"/>
          </a:xfrm>
          <a:prstGeom prst="rect">
            <a:avLst/>
          </a:prstGeom>
          <a:noFill/>
          <a:ln>
            <a:noFill/>
          </a:ln>
        </p:spPr>
      </p:pic>
      <p:sp>
        <p:nvSpPr>
          <p:cNvPr id="423" name="Google Shape;423;p32"/>
          <p:cNvSpPr txBox="1"/>
          <p:nvPr/>
        </p:nvSpPr>
        <p:spPr>
          <a:xfrm>
            <a:off x="2116303" y="678977"/>
            <a:ext cx="4911395" cy="2215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600">
                <a:solidFill>
                  <a:schemeClr val="dk1"/>
                </a:solidFill>
                <a:latin typeface="Calibri"/>
                <a:ea typeface="Calibri"/>
                <a:cs typeface="Calibri"/>
                <a:sym typeface="Calibri"/>
              </a:rPr>
              <a:t>CARTERA DE PRODUCTOS – MATRIZ BCG</a:t>
            </a:r>
            <a:endParaRPr/>
          </a:p>
        </p:txBody>
      </p:sp>
      <p:pic>
        <p:nvPicPr>
          <p:cNvPr descr="Backus - Quara Botella 610ml." id="424" name="Google Shape;424;p32"/>
          <p:cNvPicPr preferRelativeResize="0"/>
          <p:nvPr/>
        </p:nvPicPr>
        <p:blipFill rotWithShape="1">
          <a:blip r:embed="rId5">
            <a:alphaModFix/>
          </a:blip>
          <a:srcRect b="0" l="0" r="0" t="0"/>
          <a:stretch/>
        </p:blipFill>
        <p:spPr>
          <a:xfrm>
            <a:off x="6902167" y="2769150"/>
            <a:ext cx="995332" cy="1736521"/>
          </a:xfrm>
          <a:prstGeom prst="rect">
            <a:avLst/>
          </a:prstGeom>
          <a:noFill/>
          <a:ln>
            <a:noFill/>
          </a:ln>
        </p:spPr>
      </p:pic>
      <p:pic>
        <p:nvPicPr>
          <p:cNvPr descr="Backus - Cerveza Cristal Botella 650ml." id="425" name="Google Shape;425;p32"/>
          <p:cNvPicPr preferRelativeResize="0"/>
          <p:nvPr/>
        </p:nvPicPr>
        <p:blipFill rotWithShape="1">
          <a:blip r:embed="rId6">
            <a:alphaModFix/>
          </a:blip>
          <a:srcRect b="0" l="0" r="0" t="0"/>
          <a:stretch/>
        </p:blipFill>
        <p:spPr>
          <a:xfrm>
            <a:off x="4222056" y="2764406"/>
            <a:ext cx="1000771" cy="1746009"/>
          </a:xfrm>
          <a:prstGeom prst="rect">
            <a:avLst/>
          </a:prstGeom>
          <a:noFill/>
          <a:ln>
            <a:noFill/>
          </a:ln>
        </p:spPr>
      </p:pic>
      <p:pic>
        <p:nvPicPr>
          <p:cNvPr id="426" name="Google Shape;426;p32"/>
          <p:cNvPicPr preferRelativeResize="0"/>
          <p:nvPr/>
        </p:nvPicPr>
        <p:blipFill rotWithShape="1">
          <a:blip r:embed="rId7">
            <a:alphaModFix/>
          </a:blip>
          <a:srcRect b="0" l="47224" r="20307" t="0"/>
          <a:stretch/>
        </p:blipFill>
        <p:spPr>
          <a:xfrm>
            <a:off x="2843868" y="2618854"/>
            <a:ext cx="1162816" cy="2012705"/>
          </a:xfrm>
          <a:prstGeom prst="rect">
            <a:avLst/>
          </a:prstGeom>
          <a:noFill/>
          <a:ln>
            <a:noFill/>
          </a:ln>
        </p:spPr>
      </p:pic>
      <p:sp>
        <p:nvSpPr>
          <p:cNvPr id="427" name="Google Shape;427;p32"/>
          <p:cNvSpPr/>
          <p:nvPr/>
        </p:nvSpPr>
        <p:spPr>
          <a:xfrm>
            <a:off x="4215911" y="1204546"/>
            <a:ext cx="1006916" cy="13056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Backus - Cerveza Cusquena Botella 620ml." id="428" name="Google Shape;428;p32"/>
          <p:cNvPicPr preferRelativeResize="0"/>
          <p:nvPr/>
        </p:nvPicPr>
        <p:blipFill rotWithShape="1">
          <a:blip r:embed="rId8">
            <a:alphaModFix/>
          </a:blip>
          <a:srcRect b="0" l="0" r="0" t="0"/>
          <a:stretch/>
        </p:blipFill>
        <p:spPr>
          <a:xfrm>
            <a:off x="4348358" y="1204463"/>
            <a:ext cx="748167" cy="1305299"/>
          </a:xfrm>
          <a:prstGeom prst="rect">
            <a:avLst/>
          </a:prstGeom>
          <a:noFill/>
          <a:ln>
            <a:noFill/>
          </a:ln>
        </p:spPr>
      </p:pic>
      <p:sp>
        <p:nvSpPr>
          <p:cNvPr id="429" name="Google Shape;429;p32"/>
          <p:cNvSpPr/>
          <p:nvPr/>
        </p:nvSpPr>
        <p:spPr>
          <a:xfrm>
            <a:off x="6898672" y="1195752"/>
            <a:ext cx="1002323" cy="131884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Backus - Cerveza Barena Botella 650ml." id="430" name="Google Shape;430;p32"/>
          <p:cNvPicPr preferRelativeResize="0"/>
          <p:nvPr/>
        </p:nvPicPr>
        <p:blipFill rotWithShape="1">
          <a:blip r:embed="rId9">
            <a:alphaModFix/>
          </a:blip>
          <a:srcRect b="0" l="0" r="0" t="0"/>
          <a:stretch/>
        </p:blipFill>
        <p:spPr>
          <a:xfrm>
            <a:off x="7021774" y="1197526"/>
            <a:ext cx="756118" cy="1319172"/>
          </a:xfrm>
          <a:prstGeom prst="rect">
            <a:avLst/>
          </a:prstGeom>
          <a:noFill/>
          <a:ln>
            <a:noFill/>
          </a:ln>
        </p:spPr>
      </p:pic>
      <p:pic>
        <p:nvPicPr>
          <p:cNvPr id="431" name="Google Shape;431;p32"/>
          <p:cNvPicPr preferRelativeResize="0"/>
          <p:nvPr/>
        </p:nvPicPr>
        <p:blipFill rotWithShape="1">
          <a:blip r:embed="rId10">
            <a:alphaModFix/>
          </a:blip>
          <a:srcRect b="0" l="27445" r="31156" t="0"/>
          <a:stretch/>
        </p:blipFill>
        <p:spPr>
          <a:xfrm>
            <a:off x="5485627" y="2618854"/>
            <a:ext cx="1252375" cy="20085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3"/>
          <p:cNvSpPr txBox="1"/>
          <p:nvPr/>
        </p:nvSpPr>
        <p:spPr>
          <a:xfrm>
            <a:off x="2116303" y="678977"/>
            <a:ext cx="4911395" cy="2215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s-PE" sz="1600">
                <a:solidFill>
                  <a:schemeClr val="dk1"/>
                </a:solidFill>
                <a:latin typeface="Calibri"/>
                <a:ea typeface="Calibri"/>
                <a:cs typeface="Calibri"/>
                <a:sym typeface="Calibri"/>
              </a:rPr>
              <a:t>MATRIZ BCG Y CICLO DE VIDA DEL PRODUCTO</a:t>
            </a:r>
            <a:endParaRPr/>
          </a:p>
        </p:txBody>
      </p:sp>
      <p:sp>
        <p:nvSpPr>
          <p:cNvPr id="438" name="Google Shape;438;p33"/>
          <p:cNvSpPr txBox="1"/>
          <p:nvPr/>
        </p:nvSpPr>
        <p:spPr>
          <a:xfrm>
            <a:off x="755809" y="2461926"/>
            <a:ext cx="149892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Tasa de crecimiento</a:t>
            </a:r>
            <a:br>
              <a:rPr b="1" lang="es-PE" sz="1400">
                <a:solidFill>
                  <a:schemeClr val="dk1"/>
                </a:solidFill>
                <a:latin typeface="Calibri"/>
                <a:ea typeface="Calibri"/>
                <a:cs typeface="Calibri"/>
                <a:sym typeface="Calibri"/>
              </a:rPr>
            </a:br>
            <a:r>
              <a:rPr b="1" lang="es-PE" sz="1400">
                <a:solidFill>
                  <a:schemeClr val="dk1"/>
                </a:solidFill>
                <a:latin typeface="Calibri"/>
                <a:ea typeface="Calibri"/>
                <a:cs typeface="Calibri"/>
                <a:sym typeface="Calibri"/>
              </a:rPr>
              <a:t>del mercado</a:t>
            </a:r>
            <a:endParaRPr b="1" sz="1400">
              <a:solidFill>
                <a:schemeClr val="dk1"/>
              </a:solidFill>
              <a:latin typeface="Calibri"/>
              <a:ea typeface="Calibri"/>
              <a:cs typeface="Calibri"/>
              <a:sym typeface="Calibri"/>
            </a:endParaRPr>
          </a:p>
        </p:txBody>
      </p:sp>
      <p:sp>
        <p:nvSpPr>
          <p:cNvPr id="439" name="Google Shape;439;p33"/>
          <p:cNvSpPr txBox="1"/>
          <p:nvPr/>
        </p:nvSpPr>
        <p:spPr>
          <a:xfrm>
            <a:off x="1803091" y="3438587"/>
            <a:ext cx="900907"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200">
                <a:solidFill>
                  <a:schemeClr val="dk1"/>
                </a:solidFill>
                <a:latin typeface="Calibri"/>
                <a:ea typeface="Calibri"/>
                <a:cs typeface="Calibri"/>
                <a:sym typeface="Calibri"/>
              </a:rPr>
              <a:t>BAJA</a:t>
            </a:r>
            <a:endParaRPr/>
          </a:p>
        </p:txBody>
      </p:sp>
      <p:sp>
        <p:nvSpPr>
          <p:cNvPr id="440" name="Google Shape;440;p33"/>
          <p:cNvSpPr txBox="1"/>
          <p:nvPr/>
        </p:nvSpPr>
        <p:spPr>
          <a:xfrm>
            <a:off x="1453833" y="1709688"/>
            <a:ext cx="1250165"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PE" sz="1200">
                <a:solidFill>
                  <a:schemeClr val="dk1"/>
                </a:solidFill>
                <a:latin typeface="Calibri"/>
                <a:ea typeface="Calibri"/>
                <a:cs typeface="Calibri"/>
                <a:sym typeface="Calibri"/>
              </a:rPr>
              <a:t>ALTA</a:t>
            </a:r>
            <a:endParaRPr b="1" sz="1200">
              <a:solidFill>
                <a:schemeClr val="dk1"/>
              </a:solidFill>
              <a:latin typeface="Calibri"/>
              <a:ea typeface="Calibri"/>
              <a:cs typeface="Calibri"/>
              <a:sym typeface="Calibri"/>
            </a:endParaRPr>
          </a:p>
        </p:txBody>
      </p:sp>
      <p:sp>
        <p:nvSpPr>
          <p:cNvPr id="441" name="Google Shape;441;p33"/>
          <p:cNvSpPr txBox="1"/>
          <p:nvPr/>
        </p:nvSpPr>
        <p:spPr>
          <a:xfrm>
            <a:off x="3152781" y="4923205"/>
            <a:ext cx="460851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400">
                <a:solidFill>
                  <a:schemeClr val="dk1"/>
                </a:solidFill>
                <a:latin typeface="Calibri"/>
                <a:ea typeface="Calibri"/>
                <a:cs typeface="Calibri"/>
                <a:sym typeface="Calibri"/>
              </a:rPr>
              <a:t>Tasa de participación de mercado</a:t>
            </a:r>
            <a:endParaRPr b="1" sz="1400">
              <a:solidFill>
                <a:schemeClr val="dk1"/>
              </a:solidFill>
              <a:latin typeface="Calibri"/>
              <a:ea typeface="Calibri"/>
              <a:cs typeface="Calibri"/>
              <a:sym typeface="Calibri"/>
            </a:endParaRPr>
          </a:p>
        </p:txBody>
      </p:sp>
      <p:sp>
        <p:nvSpPr>
          <p:cNvPr id="442" name="Google Shape;442;p33"/>
          <p:cNvSpPr/>
          <p:nvPr/>
        </p:nvSpPr>
        <p:spPr>
          <a:xfrm>
            <a:off x="2848887" y="2617365"/>
            <a:ext cx="2582644" cy="2010079"/>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33"/>
          <p:cNvSpPr/>
          <p:nvPr/>
        </p:nvSpPr>
        <p:spPr>
          <a:xfrm>
            <a:off x="5486526" y="2617365"/>
            <a:ext cx="2592072" cy="2010079"/>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4" name="Google Shape;444;p33"/>
          <p:cNvPicPr preferRelativeResize="0"/>
          <p:nvPr/>
        </p:nvPicPr>
        <p:blipFill rotWithShape="1">
          <a:blip r:embed="rId3">
            <a:alphaModFix/>
          </a:blip>
          <a:srcRect b="0" l="8737" r="7136" t="0"/>
          <a:stretch/>
        </p:blipFill>
        <p:spPr>
          <a:xfrm>
            <a:off x="2947593" y="2919370"/>
            <a:ext cx="2399150" cy="1602669"/>
          </a:xfrm>
          <a:prstGeom prst="rect">
            <a:avLst/>
          </a:prstGeom>
          <a:noFill/>
          <a:ln>
            <a:noFill/>
          </a:ln>
        </p:spPr>
      </p:pic>
      <p:pic>
        <p:nvPicPr>
          <p:cNvPr id="445" name="Google Shape;445;p33"/>
          <p:cNvPicPr preferRelativeResize="0"/>
          <p:nvPr/>
        </p:nvPicPr>
        <p:blipFill rotWithShape="1">
          <a:blip r:embed="rId4">
            <a:alphaModFix/>
          </a:blip>
          <a:srcRect b="0" l="0" r="0" t="0"/>
          <a:stretch/>
        </p:blipFill>
        <p:spPr>
          <a:xfrm>
            <a:off x="5570291" y="2919370"/>
            <a:ext cx="2405378" cy="1612768"/>
          </a:xfrm>
          <a:prstGeom prst="rect">
            <a:avLst/>
          </a:prstGeom>
          <a:noFill/>
          <a:ln>
            <a:noFill/>
          </a:ln>
        </p:spPr>
      </p:pic>
      <p:sp>
        <p:nvSpPr>
          <p:cNvPr id="446" name="Google Shape;446;p33"/>
          <p:cNvSpPr/>
          <p:nvPr/>
        </p:nvSpPr>
        <p:spPr>
          <a:xfrm>
            <a:off x="2844173" y="1134888"/>
            <a:ext cx="2592072" cy="1431405"/>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33"/>
          <p:cNvSpPr/>
          <p:nvPr/>
        </p:nvSpPr>
        <p:spPr>
          <a:xfrm>
            <a:off x="5486526" y="1134888"/>
            <a:ext cx="2592072" cy="1431405"/>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33"/>
          <p:cNvSpPr txBox="1"/>
          <p:nvPr/>
        </p:nvSpPr>
        <p:spPr>
          <a:xfrm>
            <a:off x="3507952" y="4640661"/>
            <a:ext cx="126451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200">
                <a:solidFill>
                  <a:schemeClr val="dk1"/>
                </a:solidFill>
                <a:latin typeface="Calibri"/>
                <a:ea typeface="Calibri"/>
                <a:cs typeface="Calibri"/>
                <a:sym typeface="Calibri"/>
              </a:rPr>
              <a:t>ALTA</a:t>
            </a:r>
            <a:endParaRPr b="1" sz="1200">
              <a:solidFill>
                <a:schemeClr val="dk1"/>
              </a:solidFill>
              <a:latin typeface="Calibri"/>
              <a:ea typeface="Calibri"/>
              <a:cs typeface="Calibri"/>
              <a:sym typeface="Calibri"/>
            </a:endParaRPr>
          </a:p>
        </p:txBody>
      </p:sp>
      <p:sp>
        <p:nvSpPr>
          <p:cNvPr id="449" name="Google Shape;449;p33"/>
          <p:cNvSpPr txBox="1"/>
          <p:nvPr/>
        </p:nvSpPr>
        <p:spPr>
          <a:xfrm>
            <a:off x="6058931" y="4640661"/>
            <a:ext cx="144726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200">
                <a:solidFill>
                  <a:schemeClr val="dk1"/>
                </a:solidFill>
                <a:latin typeface="Calibri"/>
                <a:ea typeface="Calibri"/>
                <a:cs typeface="Calibri"/>
                <a:sym typeface="Calibri"/>
              </a:rPr>
              <a:t>BAJA</a:t>
            </a:r>
            <a:endParaRPr/>
          </a:p>
        </p:txBody>
      </p:sp>
      <p:sp>
        <p:nvSpPr>
          <p:cNvPr id="450" name="Google Shape;450;p33"/>
          <p:cNvSpPr txBox="1"/>
          <p:nvPr/>
        </p:nvSpPr>
        <p:spPr>
          <a:xfrm>
            <a:off x="3344950" y="2624459"/>
            <a:ext cx="159051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300">
                <a:solidFill>
                  <a:schemeClr val="lt1"/>
                </a:solidFill>
                <a:latin typeface="Calibri"/>
                <a:ea typeface="Calibri"/>
                <a:cs typeface="Calibri"/>
                <a:sym typeface="Calibri"/>
              </a:rPr>
              <a:t>MADUREZ</a:t>
            </a:r>
            <a:endParaRPr/>
          </a:p>
        </p:txBody>
      </p:sp>
      <p:sp>
        <p:nvSpPr>
          <p:cNvPr id="451" name="Google Shape;451;p33"/>
          <p:cNvSpPr txBox="1"/>
          <p:nvPr/>
        </p:nvSpPr>
        <p:spPr>
          <a:xfrm>
            <a:off x="3211920" y="1143938"/>
            <a:ext cx="185657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300">
                <a:solidFill>
                  <a:schemeClr val="lt1"/>
                </a:solidFill>
                <a:latin typeface="Calibri"/>
                <a:ea typeface="Calibri"/>
                <a:cs typeface="Calibri"/>
                <a:sym typeface="Calibri"/>
              </a:rPr>
              <a:t>CRECIMIENTO</a:t>
            </a:r>
            <a:endParaRPr/>
          </a:p>
        </p:txBody>
      </p:sp>
      <p:sp>
        <p:nvSpPr>
          <p:cNvPr id="452" name="Google Shape;452;p33"/>
          <p:cNvSpPr txBox="1"/>
          <p:nvPr/>
        </p:nvSpPr>
        <p:spPr>
          <a:xfrm>
            <a:off x="5888627" y="2624459"/>
            <a:ext cx="1787871"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300">
                <a:solidFill>
                  <a:schemeClr val="lt1"/>
                </a:solidFill>
                <a:latin typeface="Calibri"/>
                <a:ea typeface="Calibri"/>
                <a:cs typeface="Calibri"/>
                <a:sym typeface="Calibri"/>
              </a:rPr>
              <a:t>DECLIVE</a:t>
            </a:r>
            <a:endParaRPr/>
          </a:p>
        </p:txBody>
      </p:sp>
      <p:sp>
        <p:nvSpPr>
          <p:cNvPr id="453" name="Google Shape;453;p33"/>
          <p:cNvSpPr txBox="1"/>
          <p:nvPr/>
        </p:nvSpPr>
        <p:spPr>
          <a:xfrm>
            <a:off x="5938316" y="1143938"/>
            <a:ext cx="1688493"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1300">
                <a:solidFill>
                  <a:schemeClr val="lt1"/>
                </a:solidFill>
                <a:latin typeface="Calibri"/>
                <a:ea typeface="Calibri"/>
                <a:cs typeface="Calibri"/>
                <a:sym typeface="Calibri"/>
              </a:rPr>
              <a:t>INTRODUCCIÓN</a:t>
            </a:r>
            <a:endParaRPr/>
          </a:p>
        </p:txBody>
      </p:sp>
      <p:pic>
        <p:nvPicPr>
          <p:cNvPr id="454" name="Google Shape;454;p33"/>
          <p:cNvPicPr preferRelativeResize="0"/>
          <p:nvPr/>
        </p:nvPicPr>
        <p:blipFill rotWithShape="1">
          <a:blip r:embed="rId5">
            <a:alphaModFix/>
          </a:blip>
          <a:srcRect b="0" l="0" r="0" t="0"/>
          <a:stretch/>
        </p:blipFill>
        <p:spPr>
          <a:xfrm>
            <a:off x="3746749" y="1586837"/>
            <a:ext cx="786921" cy="750320"/>
          </a:xfrm>
          <a:prstGeom prst="rect">
            <a:avLst/>
          </a:prstGeom>
          <a:noFill/>
          <a:ln>
            <a:noFill/>
          </a:ln>
        </p:spPr>
      </p:pic>
      <p:pic>
        <p:nvPicPr>
          <p:cNvPr id="455" name="Google Shape;455;p33"/>
          <p:cNvPicPr preferRelativeResize="0"/>
          <p:nvPr/>
        </p:nvPicPr>
        <p:blipFill rotWithShape="1">
          <a:blip r:embed="rId6">
            <a:alphaModFix/>
          </a:blip>
          <a:srcRect b="0" l="0" r="0" t="0"/>
          <a:stretch/>
        </p:blipFill>
        <p:spPr>
          <a:xfrm>
            <a:off x="6519745" y="1589672"/>
            <a:ext cx="525635" cy="744649"/>
          </a:xfrm>
          <a:prstGeom prst="rect">
            <a:avLst/>
          </a:prstGeom>
          <a:noFill/>
          <a:ln>
            <a:noFill/>
          </a:ln>
        </p:spPr>
      </p:pic>
      <p:cxnSp>
        <p:nvCxnSpPr>
          <p:cNvPr id="456" name="Google Shape;456;p33"/>
          <p:cNvCxnSpPr/>
          <p:nvPr/>
        </p:nvCxnSpPr>
        <p:spPr>
          <a:xfrm>
            <a:off x="4903364" y="1284736"/>
            <a:ext cx="1054712" cy="0"/>
          </a:xfrm>
          <a:prstGeom prst="straightConnector1">
            <a:avLst/>
          </a:prstGeom>
          <a:noFill/>
          <a:ln cap="flat" cmpd="sng" w="38100">
            <a:solidFill>
              <a:srgbClr val="FF0000"/>
            </a:solidFill>
            <a:prstDash val="solid"/>
            <a:round/>
            <a:headEnd len="sm" w="sm" type="none"/>
            <a:tailEnd len="sm" w="sm" type="none"/>
          </a:ln>
        </p:spPr>
      </p:cxnSp>
      <p:cxnSp>
        <p:nvCxnSpPr>
          <p:cNvPr id="457" name="Google Shape;457;p33"/>
          <p:cNvCxnSpPr/>
          <p:nvPr/>
        </p:nvCxnSpPr>
        <p:spPr>
          <a:xfrm>
            <a:off x="4903364" y="2745236"/>
            <a:ext cx="1054712" cy="0"/>
          </a:xfrm>
          <a:prstGeom prst="straightConnector1">
            <a:avLst/>
          </a:prstGeom>
          <a:noFill/>
          <a:ln cap="flat" cmpd="sng" w="38100">
            <a:solidFill>
              <a:srgbClr val="FF0000"/>
            </a:solidFill>
            <a:prstDash val="solid"/>
            <a:round/>
            <a:headEnd len="sm" w="sm" type="none"/>
            <a:tailEnd len="sm" w="sm" type="none"/>
          </a:ln>
        </p:spPr>
      </p:cxnSp>
      <p:cxnSp>
        <p:nvCxnSpPr>
          <p:cNvPr id="458" name="Google Shape;458;p33"/>
          <p:cNvCxnSpPr/>
          <p:nvPr/>
        </p:nvCxnSpPr>
        <p:spPr>
          <a:xfrm rot="10800000">
            <a:off x="2985330" y="1266738"/>
            <a:ext cx="0" cy="1499659"/>
          </a:xfrm>
          <a:prstGeom prst="straightConnector1">
            <a:avLst/>
          </a:prstGeom>
          <a:noFill/>
          <a:ln cap="flat" cmpd="sng" w="38100">
            <a:solidFill>
              <a:srgbClr val="FF0000"/>
            </a:solidFill>
            <a:prstDash val="solid"/>
            <a:round/>
            <a:headEnd len="sm" w="sm" type="none"/>
            <a:tailEnd len="sm" w="sm" type="none"/>
          </a:ln>
        </p:spPr>
      </p:cxnSp>
      <p:cxnSp>
        <p:nvCxnSpPr>
          <p:cNvPr id="459" name="Google Shape;459;p33"/>
          <p:cNvCxnSpPr/>
          <p:nvPr/>
        </p:nvCxnSpPr>
        <p:spPr>
          <a:xfrm>
            <a:off x="2985344" y="1284736"/>
            <a:ext cx="526206" cy="0"/>
          </a:xfrm>
          <a:prstGeom prst="straightConnector1">
            <a:avLst/>
          </a:prstGeom>
          <a:noFill/>
          <a:ln cap="flat" cmpd="sng" w="38100">
            <a:solidFill>
              <a:srgbClr val="FF0000"/>
            </a:solidFill>
            <a:prstDash val="solid"/>
            <a:round/>
            <a:headEnd len="sm" w="sm" type="none"/>
            <a:tailEnd len="sm" w="sm" type="none"/>
          </a:ln>
        </p:spPr>
      </p:cxnSp>
      <p:cxnSp>
        <p:nvCxnSpPr>
          <p:cNvPr id="460" name="Google Shape;460;p33"/>
          <p:cNvCxnSpPr/>
          <p:nvPr/>
        </p:nvCxnSpPr>
        <p:spPr>
          <a:xfrm>
            <a:off x="2972644" y="2745236"/>
            <a:ext cx="526206" cy="0"/>
          </a:xfrm>
          <a:prstGeom prst="straightConnector1">
            <a:avLst/>
          </a:prstGeom>
          <a:noFill/>
          <a:ln cap="flat" cmpd="sng" w="38100">
            <a:solidFill>
              <a:srgbClr val="FF0000"/>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4"/>
          <p:cNvSpPr/>
          <p:nvPr/>
        </p:nvSpPr>
        <p:spPr>
          <a:xfrm>
            <a:off x="1186789" y="711873"/>
            <a:ext cx="1328697" cy="20185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s-PE" sz="1600">
                <a:solidFill>
                  <a:srgbClr val="7F7F7F"/>
                </a:solidFill>
                <a:latin typeface="Calibri"/>
                <a:ea typeface="Calibri"/>
                <a:cs typeface="Calibri"/>
                <a:sym typeface="Calibri"/>
              </a:rPr>
              <a:t>CONCLUSIONES</a:t>
            </a:r>
            <a:endParaRPr b="1" sz="1600">
              <a:solidFill>
                <a:srgbClr val="7F7F7F"/>
              </a:solidFill>
              <a:latin typeface="Calibri"/>
              <a:ea typeface="Calibri"/>
              <a:cs typeface="Calibri"/>
              <a:sym typeface="Calibri"/>
            </a:endParaRPr>
          </a:p>
        </p:txBody>
      </p:sp>
      <p:cxnSp>
        <p:nvCxnSpPr>
          <p:cNvPr id="466" name="Google Shape;466;p34"/>
          <p:cNvCxnSpPr/>
          <p:nvPr/>
        </p:nvCxnSpPr>
        <p:spPr>
          <a:xfrm rot="10800000">
            <a:off x="2579757" y="804862"/>
            <a:ext cx="5964755" cy="0"/>
          </a:xfrm>
          <a:prstGeom prst="straightConnector1">
            <a:avLst/>
          </a:prstGeom>
          <a:noFill/>
          <a:ln cap="flat" cmpd="sng" w="12700">
            <a:solidFill>
              <a:srgbClr val="7F7F7F"/>
            </a:solidFill>
            <a:prstDash val="solid"/>
            <a:round/>
            <a:headEnd len="sm" w="sm" type="none"/>
            <a:tailEnd len="sm" w="sm" type="none"/>
          </a:ln>
        </p:spPr>
      </p:cxnSp>
      <p:pic>
        <p:nvPicPr>
          <p:cNvPr id="467" name="Google Shape;467;p34"/>
          <p:cNvPicPr preferRelativeResize="0"/>
          <p:nvPr/>
        </p:nvPicPr>
        <p:blipFill rotWithShape="1">
          <a:blip r:embed="rId3">
            <a:alphaModFix/>
          </a:blip>
          <a:srcRect b="0" l="0" r="0" t="0"/>
          <a:stretch/>
        </p:blipFill>
        <p:spPr>
          <a:xfrm>
            <a:off x="500315" y="517525"/>
            <a:ext cx="590547" cy="590547"/>
          </a:xfrm>
          <a:prstGeom prst="rect">
            <a:avLst/>
          </a:prstGeom>
          <a:noFill/>
          <a:ln>
            <a:noFill/>
          </a:ln>
        </p:spPr>
      </p:pic>
      <p:sp>
        <p:nvSpPr>
          <p:cNvPr id="468" name="Google Shape;468;p34"/>
          <p:cNvSpPr txBox="1"/>
          <p:nvPr/>
        </p:nvSpPr>
        <p:spPr>
          <a:xfrm>
            <a:off x="1202559" y="1358261"/>
            <a:ext cx="7450561" cy="2954655"/>
          </a:xfrm>
          <a:prstGeom prst="rect">
            <a:avLst/>
          </a:prstGeom>
          <a:noFill/>
          <a:ln>
            <a:noFill/>
          </a:ln>
        </p:spPr>
        <p:txBody>
          <a:bodyPr anchorCtr="0" anchor="t" bIns="0" lIns="0" spcFirstLastPara="1" rIns="0" wrap="square" tIns="0">
            <a:spAutoFit/>
          </a:bodyPr>
          <a:lstStyle/>
          <a:p>
            <a:pPr indent="-180975" lvl="0" marL="180975" marR="0" rtl="0" algn="l">
              <a:spcBef>
                <a:spcPts val="0"/>
              </a:spcBef>
              <a:spcAft>
                <a:spcPts val="0"/>
              </a:spcAft>
              <a:buClr>
                <a:srgbClr val="13ADA0"/>
              </a:buClr>
              <a:buSzPts val="2000"/>
              <a:buFont typeface="Arial"/>
              <a:buChar char="•"/>
            </a:pPr>
            <a:r>
              <a:rPr lang="es-PE" sz="1600">
                <a:solidFill>
                  <a:schemeClr val="dk1"/>
                </a:solidFill>
                <a:latin typeface="Calibri"/>
                <a:ea typeface="Calibri"/>
                <a:cs typeface="Calibri"/>
                <a:sym typeface="Calibri"/>
              </a:rPr>
              <a:t>Las estrategias a nivel empresarial no surgen de la nada, sino que deben de responder al entorno de la empresa, y por ello se deben analizar todos los factores que afectan en las estrategia o acciones.</a:t>
            </a:r>
            <a:endParaRPr/>
          </a:p>
          <a:p>
            <a:pPr indent="-53975" lvl="0" marL="180975" marR="0" rtl="0" algn="l">
              <a:spcBef>
                <a:spcPts val="0"/>
              </a:spcBef>
              <a:spcAft>
                <a:spcPts val="0"/>
              </a:spcAft>
              <a:buClr>
                <a:srgbClr val="13ADA0"/>
              </a:buClr>
              <a:buSzPts val="20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rgbClr val="13ADA0"/>
              </a:buClr>
              <a:buSzPts val="2000"/>
              <a:buFont typeface="Arial"/>
              <a:buChar char="•"/>
            </a:pPr>
            <a:r>
              <a:rPr lang="es-PE" sz="1600">
                <a:solidFill>
                  <a:schemeClr val="dk1"/>
                </a:solidFill>
                <a:latin typeface="Calibri"/>
                <a:ea typeface="Calibri"/>
                <a:cs typeface="Calibri"/>
                <a:sym typeface="Calibri"/>
              </a:rPr>
              <a:t>La poca capacidad de las empresas en predecir tendencias y eventos en el entorno, conlleva a errores, que se traducen en pérdidas.</a:t>
            </a:r>
            <a:endParaRPr/>
          </a:p>
          <a:p>
            <a:pPr indent="-53975" lvl="0" marL="180975" marR="0" rtl="0" algn="l">
              <a:spcBef>
                <a:spcPts val="0"/>
              </a:spcBef>
              <a:spcAft>
                <a:spcPts val="0"/>
              </a:spcAft>
              <a:buClr>
                <a:srgbClr val="13ADA0"/>
              </a:buClr>
              <a:buSzPts val="2000"/>
              <a:buFont typeface="Arial"/>
              <a:buNone/>
            </a:pPr>
            <a:r>
              <a:t/>
            </a:r>
            <a:endParaRPr sz="1600">
              <a:solidFill>
                <a:schemeClr val="dk1"/>
              </a:solidFill>
              <a:latin typeface="Calibri"/>
              <a:ea typeface="Calibri"/>
              <a:cs typeface="Calibri"/>
              <a:sym typeface="Calibri"/>
            </a:endParaRPr>
          </a:p>
          <a:p>
            <a:pPr indent="-180975" lvl="0" marL="180975" marR="0" rtl="0" algn="l">
              <a:spcBef>
                <a:spcPts val="0"/>
              </a:spcBef>
              <a:spcAft>
                <a:spcPts val="0"/>
              </a:spcAft>
              <a:buClr>
                <a:srgbClr val="13ADA0"/>
              </a:buClr>
              <a:buSzPts val="2000"/>
              <a:buFont typeface="Arial"/>
              <a:buChar char="•"/>
            </a:pPr>
            <a:r>
              <a:rPr lang="es-PE" sz="1600">
                <a:solidFill>
                  <a:schemeClr val="dk1"/>
                </a:solidFill>
                <a:latin typeface="Calibri"/>
                <a:ea typeface="Calibri"/>
                <a:cs typeface="Calibri"/>
                <a:sym typeface="Calibri"/>
              </a:rPr>
              <a:t>Es importante para las empresas conocer el tipo de producto o servicio que ofrece y determinar qué tipo de características tiene, para así sacarle el máximo provecho, así como saber el ciclo de vida que tiene. Para ello, se puede elaborar la matriz BCG si se tienen varios productos con diferentes características para poder implementar las estrategias en función a sus propias características.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5"/>
          <p:cNvSpPr/>
          <p:nvPr/>
        </p:nvSpPr>
        <p:spPr>
          <a:xfrm>
            <a:off x="1186789" y="711873"/>
            <a:ext cx="1219886" cy="20185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s-PE" sz="1600">
                <a:solidFill>
                  <a:srgbClr val="7F7F7F"/>
                </a:solidFill>
                <a:latin typeface="Calibri"/>
                <a:ea typeface="Calibri"/>
                <a:cs typeface="Calibri"/>
                <a:sym typeface="Calibri"/>
              </a:rPr>
              <a:t>BIBLIOGRAFÍA</a:t>
            </a:r>
            <a:endParaRPr b="1" sz="1600">
              <a:solidFill>
                <a:srgbClr val="7F7F7F"/>
              </a:solidFill>
              <a:latin typeface="Calibri"/>
              <a:ea typeface="Calibri"/>
              <a:cs typeface="Calibri"/>
              <a:sym typeface="Calibri"/>
            </a:endParaRPr>
          </a:p>
        </p:txBody>
      </p:sp>
      <p:cxnSp>
        <p:nvCxnSpPr>
          <p:cNvPr id="475" name="Google Shape;475;p35"/>
          <p:cNvCxnSpPr/>
          <p:nvPr/>
        </p:nvCxnSpPr>
        <p:spPr>
          <a:xfrm rot="10800000">
            <a:off x="2453425" y="804862"/>
            <a:ext cx="6091088" cy="0"/>
          </a:xfrm>
          <a:prstGeom prst="straightConnector1">
            <a:avLst/>
          </a:prstGeom>
          <a:noFill/>
          <a:ln cap="flat" cmpd="sng" w="12700">
            <a:solidFill>
              <a:srgbClr val="7F7F7F"/>
            </a:solidFill>
            <a:prstDash val="solid"/>
            <a:round/>
            <a:headEnd len="sm" w="sm" type="none"/>
            <a:tailEnd len="sm" w="sm" type="none"/>
          </a:ln>
        </p:spPr>
      </p:cxnSp>
      <p:sp>
        <p:nvSpPr>
          <p:cNvPr id="476" name="Google Shape;476;p35"/>
          <p:cNvSpPr txBox="1"/>
          <p:nvPr/>
        </p:nvSpPr>
        <p:spPr>
          <a:xfrm>
            <a:off x="1199807" y="1393482"/>
            <a:ext cx="7403893" cy="923330"/>
          </a:xfrm>
          <a:prstGeom prst="rect">
            <a:avLst/>
          </a:prstGeom>
          <a:noFill/>
          <a:ln>
            <a:noFill/>
          </a:ln>
        </p:spPr>
        <p:txBody>
          <a:bodyPr anchorCtr="0" anchor="t" bIns="0" lIns="0" spcFirstLastPara="1" rIns="0" wrap="square" tIns="0">
            <a:spAutoFit/>
          </a:bodyPr>
          <a:lstStyle/>
          <a:p>
            <a:pPr indent="-141288" lvl="0" marL="141288" marR="0" rtl="0" algn="l">
              <a:spcBef>
                <a:spcPts val="0"/>
              </a:spcBef>
              <a:spcAft>
                <a:spcPts val="0"/>
              </a:spcAft>
              <a:buClr>
                <a:srgbClr val="13ADA0"/>
              </a:buClr>
              <a:buSzPts val="1500"/>
              <a:buFont typeface="Arial"/>
              <a:buChar char="•"/>
            </a:pPr>
            <a:r>
              <a:rPr lang="es-PE" sz="1500">
                <a:solidFill>
                  <a:schemeClr val="dk1"/>
                </a:solidFill>
                <a:latin typeface="Calibri"/>
                <a:ea typeface="Calibri"/>
                <a:cs typeface="Calibri"/>
                <a:sym typeface="Calibri"/>
              </a:rPr>
              <a:t>Mochón G.  Economía: elementos de micro y macroeconomía. España. Mc Graw Hill, 1995. </a:t>
            </a:r>
            <a:endParaRPr/>
          </a:p>
          <a:p>
            <a:pPr indent="-141288" lvl="0" marL="141288" marR="0" rtl="0" algn="l">
              <a:spcBef>
                <a:spcPts val="0"/>
              </a:spcBef>
              <a:spcAft>
                <a:spcPts val="0"/>
              </a:spcAft>
              <a:buClr>
                <a:srgbClr val="13ADA0"/>
              </a:buClr>
              <a:buSzPts val="1500"/>
              <a:buFont typeface="Arial"/>
              <a:buChar char="•"/>
            </a:pPr>
            <a:r>
              <a:rPr lang="es-PE" sz="1500">
                <a:solidFill>
                  <a:schemeClr val="dk1"/>
                </a:solidFill>
                <a:latin typeface="Calibri"/>
                <a:ea typeface="Calibri"/>
                <a:cs typeface="Calibri"/>
                <a:sym typeface="Calibri"/>
              </a:rPr>
              <a:t>Parkin M. Macroeconomía. México.2012.</a:t>
            </a:r>
            <a:endParaRPr/>
          </a:p>
          <a:p>
            <a:pPr indent="-141288" lvl="0" marL="141288" marR="0" rtl="0" algn="l">
              <a:spcBef>
                <a:spcPts val="0"/>
              </a:spcBef>
              <a:spcAft>
                <a:spcPts val="0"/>
              </a:spcAft>
              <a:buClr>
                <a:srgbClr val="13ADA0"/>
              </a:buClr>
              <a:buSzPts val="1500"/>
              <a:buFont typeface="Arial"/>
              <a:buChar char="•"/>
            </a:pPr>
            <a:r>
              <a:rPr lang="es-PE" sz="1500">
                <a:solidFill>
                  <a:schemeClr val="dk1"/>
                </a:solidFill>
                <a:latin typeface="Calibri"/>
                <a:ea typeface="Calibri"/>
                <a:cs typeface="Calibri"/>
                <a:sym typeface="Calibri"/>
              </a:rPr>
              <a:t>Parkin M. Economía. México.2010.</a:t>
            </a:r>
            <a:endParaRPr/>
          </a:p>
          <a:p>
            <a:pPr indent="-141288" lvl="0" marL="141288" marR="0" rtl="0" algn="l">
              <a:spcBef>
                <a:spcPts val="0"/>
              </a:spcBef>
              <a:spcAft>
                <a:spcPts val="0"/>
              </a:spcAft>
              <a:buClr>
                <a:srgbClr val="13ADA0"/>
              </a:buClr>
              <a:buSzPts val="1500"/>
              <a:buFont typeface="Arial"/>
              <a:buChar char="•"/>
            </a:pPr>
            <a:r>
              <a:rPr lang="es-PE" sz="1500">
                <a:solidFill>
                  <a:schemeClr val="dk1"/>
                </a:solidFill>
                <a:latin typeface="Calibri"/>
                <a:ea typeface="Calibri"/>
                <a:cs typeface="Calibri"/>
                <a:sym typeface="Calibri"/>
              </a:rPr>
              <a:t>Robert S. Pindyck, Daniel L. Rubinfeld. Microeconomía. 2000.</a:t>
            </a:r>
            <a:endParaRPr/>
          </a:p>
        </p:txBody>
      </p:sp>
      <p:pic>
        <p:nvPicPr>
          <p:cNvPr id="477" name="Google Shape;477;p35"/>
          <p:cNvPicPr preferRelativeResize="0"/>
          <p:nvPr/>
        </p:nvPicPr>
        <p:blipFill rotWithShape="1">
          <a:blip r:embed="rId3">
            <a:alphaModFix/>
          </a:blip>
          <a:srcRect b="0" l="0" r="0" t="0"/>
          <a:stretch/>
        </p:blipFill>
        <p:spPr>
          <a:xfrm>
            <a:off x="503238" y="517525"/>
            <a:ext cx="590547" cy="5905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4"/>
          <p:cNvSpPr/>
          <p:nvPr/>
        </p:nvSpPr>
        <p:spPr>
          <a:xfrm>
            <a:off x="511704" y="1961069"/>
            <a:ext cx="2777596" cy="699796"/>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57" name="Google Shape;57;p4"/>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58" name="Google Shape;58;p4"/>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GLOBALIZACIÓN</a:t>
            </a:r>
            <a:endParaRPr/>
          </a:p>
        </p:txBody>
      </p:sp>
      <p:sp>
        <p:nvSpPr>
          <p:cNvPr id="59" name="Google Shape;59;p4"/>
          <p:cNvSpPr txBox="1"/>
          <p:nvPr/>
        </p:nvSpPr>
        <p:spPr>
          <a:xfrm>
            <a:off x="503238" y="926391"/>
            <a:ext cx="817245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Es el proceso dinámico por el cual el creciente desarrollo  de la comunicación y la interdependencia entre los distintos países del mundo unifica mercados, culturas y políticas.</a:t>
            </a:r>
            <a:endParaRPr/>
          </a:p>
        </p:txBody>
      </p:sp>
      <p:pic>
        <p:nvPicPr>
          <p:cNvPr id="60" name="Google Shape;60;p4"/>
          <p:cNvPicPr preferRelativeResize="0"/>
          <p:nvPr/>
        </p:nvPicPr>
        <p:blipFill rotWithShape="1">
          <a:blip r:embed="rId4">
            <a:alphaModFix/>
          </a:blip>
          <a:srcRect b="0" l="0" r="0" t="0"/>
          <a:stretch/>
        </p:blipFill>
        <p:spPr>
          <a:xfrm>
            <a:off x="510717" y="2652110"/>
            <a:ext cx="2778752" cy="2361939"/>
          </a:xfrm>
          <a:prstGeom prst="rect">
            <a:avLst/>
          </a:prstGeom>
          <a:noFill/>
          <a:ln>
            <a:noFill/>
          </a:ln>
        </p:spPr>
      </p:pic>
      <p:pic>
        <p:nvPicPr>
          <p:cNvPr id="61" name="Google Shape;61;p4"/>
          <p:cNvPicPr preferRelativeResize="0"/>
          <p:nvPr/>
        </p:nvPicPr>
        <p:blipFill rotWithShape="1">
          <a:blip r:embed="rId5">
            <a:alphaModFix/>
          </a:blip>
          <a:srcRect b="0" l="32736" r="3716" t="0"/>
          <a:stretch/>
        </p:blipFill>
        <p:spPr>
          <a:xfrm>
            <a:off x="5862012" y="2652110"/>
            <a:ext cx="2774731" cy="2357881"/>
          </a:xfrm>
          <a:prstGeom prst="rect">
            <a:avLst/>
          </a:prstGeom>
          <a:noFill/>
          <a:ln>
            <a:noFill/>
          </a:ln>
        </p:spPr>
      </p:pic>
      <p:sp>
        <p:nvSpPr>
          <p:cNvPr id="62" name="Google Shape;62;p4"/>
          <p:cNvSpPr/>
          <p:nvPr/>
        </p:nvSpPr>
        <p:spPr>
          <a:xfrm>
            <a:off x="659938" y="2041093"/>
            <a:ext cx="2480310"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500"/>
              <a:buFont typeface="Calibri"/>
              <a:buNone/>
            </a:pPr>
            <a:r>
              <a:rPr b="1" i="0" lang="es-PE" sz="1500" u="none" cap="none" strike="noStrike">
                <a:solidFill>
                  <a:schemeClr val="lt1"/>
                </a:solidFill>
                <a:latin typeface="Calibri"/>
                <a:ea typeface="Calibri"/>
                <a:cs typeface="Calibri"/>
                <a:sym typeface="Calibri"/>
              </a:rPr>
              <a:t>La integración mundial de los mercados y las empresas</a:t>
            </a:r>
            <a:endParaRPr/>
          </a:p>
        </p:txBody>
      </p:sp>
      <p:sp>
        <p:nvSpPr>
          <p:cNvPr id="63" name="Google Shape;63;p4"/>
          <p:cNvSpPr txBox="1"/>
          <p:nvPr/>
        </p:nvSpPr>
        <p:spPr>
          <a:xfrm>
            <a:off x="3417958" y="2700119"/>
            <a:ext cx="1368152"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Calibri"/>
              <a:buNone/>
            </a:pPr>
            <a:r>
              <a:rPr b="1" i="0" lang="es-PE" sz="1800" u="none" cap="none" strike="noStrike">
                <a:solidFill>
                  <a:schemeClr val="dk1"/>
                </a:solidFill>
                <a:latin typeface="Calibri"/>
                <a:ea typeface="Calibri"/>
                <a:cs typeface="Calibri"/>
                <a:sym typeface="Calibri"/>
              </a:rPr>
              <a:t>Difunden:</a:t>
            </a:r>
            <a:endParaRPr/>
          </a:p>
        </p:txBody>
      </p:sp>
      <p:sp>
        <p:nvSpPr>
          <p:cNvPr id="64" name="Google Shape;64;p4"/>
          <p:cNvSpPr/>
          <p:nvPr/>
        </p:nvSpPr>
        <p:spPr>
          <a:xfrm>
            <a:off x="3418127" y="4212187"/>
            <a:ext cx="1923393" cy="557048"/>
          </a:xfrm>
          <a:prstGeom prst="rightArrow">
            <a:avLst>
              <a:gd fmla="val 67391" name="adj1"/>
              <a:gd fmla="val 53361"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rgbClr val="FFFFFF"/>
                </a:solidFill>
                <a:latin typeface="Calibri"/>
                <a:ea typeface="Calibri"/>
                <a:cs typeface="Calibri"/>
                <a:sym typeface="Calibri"/>
              </a:rPr>
              <a:t>Capitales</a:t>
            </a:r>
            <a:endParaRPr/>
          </a:p>
        </p:txBody>
      </p:sp>
      <p:sp>
        <p:nvSpPr>
          <p:cNvPr id="65" name="Google Shape;65;p4"/>
          <p:cNvSpPr/>
          <p:nvPr/>
        </p:nvSpPr>
        <p:spPr>
          <a:xfrm>
            <a:off x="3418127" y="3592077"/>
            <a:ext cx="1923393" cy="557048"/>
          </a:xfrm>
          <a:prstGeom prst="rightArrow">
            <a:avLst>
              <a:gd fmla="val 67391" name="adj1"/>
              <a:gd fmla="val 53361"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rgbClr val="FFFFFF"/>
                </a:solidFill>
                <a:latin typeface="Calibri"/>
                <a:ea typeface="Calibri"/>
                <a:cs typeface="Calibri"/>
                <a:sym typeface="Calibri"/>
              </a:rPr>
              <a:t>Tecnología</a:t>
            </a:r>
            <a:endParaRPr/>
          </a:p>
        </p:txBody>
      </p:sp>
      <p:sp>
        <p:nvSpPr>
          <p:cNvPr id="66" name="Google Shape;66;p4"/>
          <p:cNvSpPr/>
          <p:nvPr/>
        </p:nvSpPr>
        <p:spPr>
          <a:xfrm>
            <a:off x="3418127" y="2971966"/>
            <a:ext cx="1923393" cy="557048"/>
          </a:xfrm>
          <a:prstGeom prst="rightArrow">
            <a:avLst>
              <a:gd fmla="val 67391" name="adj1"/>
              <a:gd fmla="val 53361"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1800">
                <a:solidFill>
                  <a:srgbClr val="FFFFFF"/>
                </a:solidFill>
                <a:latin typeface="Calibri"/>
                <a:ea typeface="Calibri"/>
                <a:cs typeface="Calibri"/>
                <a:sym typeface="Calibri"/>
              </a:rPr>
              <a:t>Información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5"/>
          <p:cNvPicPr preferRelativeResize="0"/>
          <p:nvPr/>
        </p:nvPicPr>
        <p:blipFill rotWithShape="1">
          <a:blip r:embed="rId3">
            <a:alphaModFix/>
          </a:blip>
          <a:srcRect b="0" l="16437" r="20501" t="0"/>
          <a:stretch/>
        </p:blipFill>
        <p:spPr>
          <a:xfrm>
            <a:off x="3610947" y="2345872"/>
            <a:ext cx="1922106" cy="1661166"/>
          </a:xfrm>
          <a:prstGeom prst="rect">
            <a:avLst/>
          </a:prstGeom>
          <a:noFill/>
          <a:ln>
            <a:noFill/>
          </a:ln>
        </p:spPr>
      </p:pic>
      <p:pic>
        <p:nvPicPr>
          <p:cNvPr id="73" name="Google Shape;73;p5"/>
          <p:cNvPicPr preferRelativeResize="0"/>
          <p:nvPr/>
        </p:nvPicPr>
        <p:blipFill rotWithShape="1">
          <a:blip r:embed="rId4">
            <a:alphaModFix/>
          </a:blip>
          <a:srcRect b="51790" l="0" r="0" t="0"/>
          <a:stretch/>
        </p:blipFill>
        <p:spPr>
          <a:xfrm>
            <a:off x="0" y="382408"/>
            <a:ext cx="411780" cy="135993"/>
          </a:xfrm>
          <a:prstGeom prst="rect">
            <a:avLst/>
          </a:prstGeom>
          <a:noFill/>
          <a:ln>
            <a:noFill/>
          </a:ln>
        </p:spPr>
      </p:pic>
      <p:sp>
        <p:nvSpPr>
          <p:cNvPr id="74" name="Google Shape;74;p5"/>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GLOBALIZACIÓN</a:t>
            </a:r>
            <a:endParaRPr/>
          </a:p>
        </p:txBody>
      </p:sp>
      <p:sp>
        <p:nvSpPr>
          <p:cNvPr id="75" name="Google Shape;75;p5"/>
          <p:cNvSpPr txBox="1"/>
          <p:nvPr/>
        </p:nvSpPr>
        <p:spPr>
          <a:xfrm>
            <a:off x="503238" y="926391"/>
            <a:ext cx="8172450"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FACTORES QUE LA HAN HECHO POSIBLE…</a:t>
            </a:r>
            <a:endParaRPr/>
          </a:p>
          <a:p>
            <a:pPr indent="0" lvl="0" marL="0" marR="0" rtl="0" algn="l">
              <a:spcBef>
                <a:spcPts val="0"/>
              </a:spcBef>
              <a:spcAft>
                <a:spcPts val="0"/>
              </a:spcAft>
              <a:buNone/>
            </a:pPr>
            <a:r>
              <a:rPr lang="es-PE" sz="1600">
                <a:solidFill>
                  <a:schemeClr val="dk1"/>
                </a:solidFill>
                <a:latin typeface="Calibri"/>
                <a:ea typeface="Calibri"/>
                <a:cs typeface="Calibri"/>
                <a:sym typeface="Calibri"/>
              </a:rPr>
              <a:t>Es el proceso dinámico por el cual el creciente desarrollo de la comunicación y la interdependencia entre los distintos países del mundo unifica mercados, culturas y políticas.</a:t>
            </a:r>
            <a:endParaRPr/>
          </a:p>
        </p:txBody>
      </p:sp>
      <p:sp>
        <p:nvSpPr>
          <p:cNvPr id="76" name="Google Shape;76;p5"/>
          <p:cNvSpPr/>
          <p:nvPr/>
        </p:nvSpPr>
        <p:spPr>
          <a:xfrm>
            <a:off x="1108409" y="2306807"/>
            <a:ext cx="1695440" cy="1136518"/>
          </a:xfrm>
          <a:prstGeom prst="rect">
            <a:avLst/>
          </a:prstGeom>
          <a:solidFill>
            <a:srgbClr val="FAE2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7" name="Google Shape;77;p5"/>
          <p:cNvSpPr/>
          <p:nvPr/>
        </p:nvSpPr>
        <p:spPr>
          <a:xfrm>
            <a:off x="1108409" y="3601613"/>
            <a:ext cx="1695440" cy="438542"/>
          </a:xfrm>
          <a:prstGeom prst="rect">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050">
                <a:solidFill>
                  <a:schemeClr val="lt1"/>
                </a:solidFill>
                <a:latin typeface="Calibri"/>
                <a:ea typeface="Calibri"/>
                <a:cs typeface="Calibri"/>
                <a:sym typeface="Calibri"/>
              </a:rPr>
              <a:t>Desarrollo tecnológico y</a:t>
            </a:r>
            <a:br>
              <a:rPr b="1" lang="es-PE" sz="1050">
                <a:solidFill>
                  <a:schemeClr val="lt1"/>
                </a:solidFill>
                <a:latin typeface="Calibri"/>
                <a:ea typeface="Calibri"/>
                <a:cs typeface="Calibri"/>
                <a:sym typeface="Calibri"/>
              </a:rPr>
            </a:br>
            <a:r>
              <a:rPr b="1" lang="es-PE" sz="1050">
                <a:solidFill>
                  <a:schemeClr val="lt1"/>
                </a:solidFill>
                <a:latin typeface="Calibri"/>
                <a:ea typeface="Calibri"/>
                <a:cs typeface="Calibri"/>
                <a:sym typeface="Calibri"/>
              </a:rPr>
              <a:t>de las telecomunicaciones</a:t>
            </a:r>
            <a:endParaRPr/>
          </a:p>
        </p:txBody>
      </p:sp>
      <p:pic>
        <p:nvPicPr>
          <p:cNvPr id="78" name="Google Shape;78;p5"/>
          <p:cNvPicPr preferRelativeResize="0"/>
          <p:nvPr/>
        </p:nvPicPr>
        <p:blipFill rotWithShape="1">
          <a:blip r:embed="rId5">
            <a:alphaModFix/>
          </a:blip>
          <a:srcRect b="0" l="0" r="0" t="0"/>
          <a:stretch/>
        </p:blipFill>
        <p:spPr>
          <a:xfrm>
            <a:off x="1108590" y="4065162"/>
            <a:ext cx="1695079" cy="1132313"/>
          </a:xfrm>
          <a:prstGeom prst="rect">
            <a:avLst/>
          </a:prstGeom>
          <a:noFill/>
          <a:ln>
            <a:noFill/>
          </a:ln>
        </p:spPr>
      </p:pic>
      <p:sp>
        <p:nvSpPr>
          <p:cNvPr id="79" name="Google Shape;79;p5"/>
          <p:cNvSpPr/>
          <p:nvPr/>
        </p:nvSpPr>
        <p:spPr>
          <a:xfrm>
            <a:off x="1108409" y="1838131"/>
            <a:ext cx="1695440" cy="438542"/>
          </a:xfrm>
          <a:prstGeom prst="rect">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050">
                <a:solidFill>
                  <a:schemeClr val="lt1"/>
                </a:solidFill>
                <a:latin typeface="Calibri"/>
                <a:ea typeface="Calibri"/>
                <a:cs typeface="Calibri"/>
                <a:sym typeface="Calibri"/>
              </a:rPr>
              <a:t>Políticas liberales</a:t>
            </a:r>
            <a:endParaRPr/>
          </a:p>
        </p:txBody>
      </p:sp>
      <p:pic>
        <p:nvPicPr>
          <p:cNvPr id="80" name="Google Shape;80;p5"/>
          <p:cNvPicPr preferRelativeResize="0"/>
          <p:nvPr/>
        </p:nvPicPr>
        <p:blipFill rotWithShape="1">
          <a:blip r:embed="rId6">
            <a:alphaModFix/>
          </a:blip>
          <a:srcRect b="0" l="13928" r="0" t="0"/>
          <a:stretch/>
        </p:blipFill>
        <p:spPr>
          <a:xfrm>
            <a:off x="6345701" y="2310985"/>
            <a:ext cx="1689352" cy="1132340"/>
          </a:xfrm>
          <a:prstGeom prst="rect">
            <a:avLst/>
          </a:prstGeom>
          <a:noFill/>
          <a:ln>
            <a:noFill/>
          </a:ln>
        </p:spPr>
      </p:pic>
      <p:sp>
        <p:nvSpPr>
          <p:cNvPr id="81" name="Google Shape;81;p5"/>
          <p:cNvSpPr/>
          <p:nvPr/>
        </p:nvSpPr>
        <p:spPr>
          <a:xfrm>
            <a:off x="6342657" y="4060965"/>
            <a:ext cx="1695440" cy="1136518"/>
          </a:xfrm>
          <a:prstGeom prst="rect">
            <a:avLst/>
          </a:prstGeom>
          <a:solidFill>
            <a:srgbClr val="FAE2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82" name="Google Shape;82;p5"/>
          <p:cNvSpPr/>
          <p:nvPr/>
        </p:nvSpPr>
        <p:spPr>
          <a:xfrm>
            <a:off x="6342657" y="3601613"/>
            <a:ext cx="1695440" cy="438542"/>
          </a:xfrm>
          <a:prstGeom prst="rect">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chemeClr val="lt1"/>
              </a:solidFill>
              <a:latin typeface="Calibri"/>
              <a:ea typeface="Calibri"/>
              <a:cs typeface="Calibri"/>
              <a:sym typeface="Calibri"/>
            </a:endParaRPr>
          </a:p>
          <a:p>
            <a:pPr indent="0" lvl="0" marL="0" marR="0" rtl="0" algn="ctr">
              <a:spcBef>
                <a:spcPts val="0"/>
              </a:spcBef>
              <a:spcAft>
                <a:spcPts val="0"/>
              </a:spcAft>
              <a:buNone/>
            </a:pPr>
            <a:r>
              <a:rPr b="1" lang="es-PE" sz="1050">
                <a:solidFill>
                  <a:schemeClr val="lt1"/>
                </a:solidFill>
                <a:latin typeface="Calibri"/>
                <a:ea typeface="Calibri"/>
                <a:cs typeface="Calibri"/>
                <a:sym typeface="Calibri"/>
              </a:rPr>
              <a:t>Menos costos de transporte y comunicación </a:t>
            </a:r>
            <a:endParaRPr/>
          </a:p>
          <a:p>
            <a:pPr indent="0" lvl="0" marL="0" marR="0" rtl="0" algn="ctr">
              <a:spcBef>
                <a:spcPts val="0"/>
              </a:spcBef>
              <a:spcAft>
                <a:spcPts val="0"/>
              </a:spcAft>
              <a:buNone/>
            </a:pPr>
            <a:r>
              <a:t/>
            </a:r>
            <a:endParaRPr b="1" sz="1050">
              <a:solidFill>
                <a:schemeClr val="lt1"/>
              </a:solidFill>
              <a:latin typeface="Calibri"/>
              <a:ea typeface="Calibri"/>
              <a:cs typeface="Calibri"/>
              <a:sym typeface="Calibri"/>
            </a:endParaRPr>
          </a:p>
        </p:txBody>
      </p:sp>
      <p:sp>
        <p:nvSpPr>
          <p:cNvPr id="83" name="Google Shape;83;p5"/>
          <p:cNvSpPr/>
          <p:nvPr/>
        </p:nvSpPr>
        <p:spPr>
          <a:xfrm>
            <a:off x="6342657" y="1838131"/>
            <a:ext cx="1695440" cy="438542"/>
          </a:xfrm>
          <a:prstGeom prst="rect">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050">
                <a:solidFill>
                  <a:schemeClr val="lt1"/>
                </a:solidFill>
                <a:latin typeface="Calibri"/>
                <a:ea typeface="Calibri"/>
                <a:cs typeface="Calibri"/>
                <a:sym typeface="Calibri"/>
              </a:rPr>
              <a:t>Agentes internacionales</a:t>
            </a:r>
            <a:endParaRPr/>
          </a:p>
        </p:txBody>
      </p:sp>
      <p:sp>
        <p:nvSpPr>
          <p:cNvPr id="84" name="Google Shape;84;p5"/>
          <p:cNvSpPr/>
          <p:nvPr/>
        </p:nvSpPr>
        <p:spPr>
          <a:xfrm>
            <a:off x="3611745" y="4038360"/>
            <a:ext cx="1920511" cy="5149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600">
                <a:solidFill>
                  <a:schemeClr val="dk1"/>
                </a:solidFill>
                <a:latin typeface="Calibri"/>
                <a:ea typeface="Calibri"/>
                <a:cs typeface="Calibri"/>
                <a:sym typeface="Calibri"/>
              </a:rPr>
              <a:t>GLOBALIZACIÓN</a:t>
            </a:r>
            <a:endParaRPr/>
          </a:p>
        </p:txBody>
      </p:sp>
      <p:pic>
        <p:nvPicPr>
          <p:cNvPr id="85" name="Google Shape;85;p5"/>
          <p:cNvPicPr preferRelativeResize="0"/>
          <p:nvPr/>
        </p:nvPicPr>
        <p:blipFill rotWithShape="1">
          <a:blip r:embed="rId7">
            <a:alphaModFix/>
          </a:blip>
          <a:srcRect b="0" l="0" r="0" t="0"/>
          <a:stretch/>
        </p:blipFill>
        <p:spPr>
          <a:xfrm>
            <a:off x="1432097" y="2431901"/>
            <a:ext cx="843144" cy="839613"/>
          </a:xfrm>
          <a:prstGeom prst="rect">
            <a:avLst/>
          </a:prstGeom>
          <a:noFill/>
          <a:ln>
            <a:noFill/>
          </a:ln>
        </p:spPr>
      </p:pic>
      <p:pic>
        <p:nvPicPr>
          <p:cNvPr id="86" name="Google Shape;86;p5"/>
          <p:cNvPicPr preferRelativeResize="0"/>
          <p:nvPr/>
        </p:nvPicPr>
        <p:blipFill rotWithShape="1">
          <a:blip r:embed="rId8">
            <a:alphaModFix/>
          </a:blip>
          <a:srcRect b="0" l="0" r="0" t="0"/>
          <a:stretch/>
        </p:blipFill>
        <p:spPr>
          <a:xfrm>
            <a:off x="6643687" y="4222649"/>
            <a:ext cx="1128713" cy="7867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6"/>
          <p:cNvSpPr/>
          <p:nvPr/>
        </p:nvSpPr>
        <p:spPr>
          <a:xfrm>
            <a:off x="1095380" y="3545626"/>
            <a:ext cx="1695440" cy="307913"/>
          </a:xfrm>
          <a:prstGeom prst="rect">
            <a:avLst/>
          </a:prstGeom>
          <a:solidFill>
            <a:srgbClr val="13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050">
                <a:solidFill>
                  <a:schemeClr val="lt1"/>
                </a:solidFill>
                <a:latin typeface="Calibri"/>
                <a:ea typeface="Calibri"/>
                <a:cs typeface="Calibri"/>
                <a:sym typeface="Calibri"/>
              </a:rPr>
              <a:t>SOCIAL</a:t>
            </a:r>
            <a:endParaRPr/>
          </a:p>
        </p:txBody>
      </p:sp>
      <p:sp>
        <p:nvSpPr>
          <p:cNvPr id="93" name="Google Shape;93;p6"/>
          <p:cNvSpPr/>
          <p:nvPr/>
        </p:nvSpPr>
        <p:spPr>
          <a:xfrm>
            <a:off x="1095380" y="1334274"/>
            <a:ext cx="1695440" cy="307913"/>
          </a:xfrm>
          <a:prstGeom prst="rect">
            <a:avLst/>
          </a:prstGeom>
          <a:solidFill>
            <a:srgbClr val="E88F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050">
                <a:solidFill>
                  <a:schemeClr val="lt1"/>
                </a:solidFill>
                <a:latin typeface="Calibri"/>
                <a:ea typeface="Calibri"/>
                <a:cs typeface="Calibri"/>
                <a:sym typeface="Calibri"/>
              </a:rPr>
              <a:t>POLÍTICO</a:t>
            </a:r>
            <a:endParaRPr/>
          </a:p>
        </p:txBody>
      </p:sp>
      <p:sp>
        <p:nvSpPr>
          <p:cNvPr id="94" name="Google Shape;94;p6"/>
          <p:cNvSpPr/>
          <p:nvPr/>
        </p:nvSpPr>
        <p:spPr>
          <a:xfrm>
            <a:off x="6339925" y="3545626"/>
            <a:ext cx="1695440" cy="307913"/>
          </a:xfrm>
          <a:prstGeom prst="rect">
            <a:avLst/>
          </a:prstGeom>
          <a:solidFill>
            <a:srgbClr val="F2D1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050">
                <a:solidFill>
                  <a:schemeClr val="lt1"/>
                </a:solidFill>
                <a:latin typeface="Calibri"/>
                <a:ea typeface="Calibri"/>
                <a:cs typeface="Calibri"/>
                <a:sym typeface="Calibri"/>
              </a:rPr>
              <a:t>TECNOLÓGICO</a:t>
            </a:r>
            <a:endParaRPr/>
          </a:p>
        </p:txBody>
      </p:sp>
      <p:sp>
        <p:nvSpPr>
          <p:cNvPr id="95" name="Google Shape;95;p6"/>
          <p:cNvSpPr/>
          <p:nvPr/>
        </p:nvSpPr>
        <p:spPr>
          <a:xfrm>
            <a:off x="6339925" y="1334274"/>
            <a:ext cx="1695440" cy="307913"/>
          </a:xfrm>
          <a:prstGeom prst="rect">
            <a:avLst/>
          </a:prstGeom>
          <a:solidFill>
            <a:srgbClr val="8058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050">
                <a:solidFill>
                  <a:schemeClr val="lt1"/>
                </a:solidFill>
                <a:latin typeface="Calibri"/>
                <a:ea typeface="Calibri"/>
                <a:cs typeface="Calibri"/>
                <a:sym typeface="Calibri"/>
              </a:rPr>
              <a:t>ECONÓMICO</a:t>
            </a:r>
            <a:endParaRPr/>
          </a:p>
        </p:txBody>
      </p:sp>
      <p:pic>
        <p:nvPicPr>
          <p:cNvPr id="96" name="Google Shape;96;p6"/>
          <p:cNvPicPr preferRelativeResize="0"/>
          <p:nvPr/>
        </p:nvPicPr>
        <p:blipFill rotWithShape="1">
          <a:blip r:embed="rId3">
            <a:alphaModFix/>
          </a:blip>
          <a:srcRect b="0" l="0" r="0" t="0"/>
          <a:stretch/>
        </p:blipFill>
        <p:spPr>
          <a:xfrm>
            <a:off x="1095665" y="1690500"/>
            <a:ext cx="1694870" cy="1130478"/>
          </a:xfrm>
          <a:prstGeom prst="rect">
            <a:avLst/>
          </a:prstGeom>
          <a:noFill/>
          <a:ln>
            <a:noFill/>
          </a:ln>
        </p:spPr>
      </p:pic>
      <p:pic>
        <p:nvPicPr>
          <p:cNvPr id="97" name="Google Shape;97;p6"/>
          <p:cNvPicPr preferRelativeResize="0"/>
          <p:nvPr/>
        </p:nvPicPr>
        <p:blipFill rotWithShape="1">
          <a:blip r:embed="rId4">
            <a:alphaModFix/>
          </a:blip>
          <a:srcRect b="0" l="0" r="0" t="9399"/>
          <a:stretch/>
        </p:blipFill>
        <p:spPr>
          <a:xfrm>
            <a:off x="1089348" y="3909524"/>
            <a:ext cx="1707504" cy="1129329"/>
          </a:xfrm>
          <a:prstGeom prst="rect">
            <a:avLst/>
          </a:prstGeom>
          <a:noFill/>
          <a:ln>
            <a:noFill/>
          </a:ln>
        </p:spPr>
      </p:pic>
      <p:pic>
        <p:nvPicPr>
          <p:cNvPr id="98" name="Google Shape;98;p6"/>
          <p:cNvPicPr preferRelativeResize="0"/>
          <p:nvPr/>
        </p:nvPicPr>
        <p:blipFill rotWithShape="1">
          <a:blip r:embed="rId5">
            <a:alphaModFix/>
          </a:blip>
          <a:srcRect b="0" l="0" r="16040" t="0"/>
          <a:stretch/>
        </p:blipFill>
        <p:spPr>
          <a:xfrm>
            <a:off x="6337155" y="1690500"/>
            <a:ext cx="1700980" cy="1136428"/>
          </a:xfrm>
          <a:prstGeom prst="rect">
            <a:avLst/>
          </a:prstGeom>
          <a:noFill/>
          <a:ln>
            <a:noFill/>
          </a:ln>
        </p:spPr>
      </p:pic>
      <p:pic>
        <p:nvPicPr>
          <p:cNvPr id="99" name="Google Shape;99;p6"/>
          <p:cNvPicPr preferRelativeResize="0"/>
          <p:nvPr/>
        </p:nvPicPr>
        <p:blipFill rotWithShape="1">
          <a:blip r:embed="rId6">
            <a:alphaModFix/>
          </a:blip>
          <a:srcRect b="0" l="7007" r="8936" t="0"/>
          <a:stretch/>
        </p:blipFill>
        <p:spPr>
          <a:xfrm>
            <a:off x="6338560" y="3909524"/>
            <a:ext cx="1698171" cy="1129328"/>
          </a:xfrm>
          <a:prstGeom prst="rect">
            <a:avLst/>
          </a:prstGeom>
          <a:noFill/>
          <a:ln>
            <a:noFill/>
          </a:ln>
        </p:spPr>
      </p:pic>
      <p:pic>
        <p:nvPicPr>
          <p:cNvPr id="100" name="Google Shape;100;p6"/>
          <p:cNvPicPr preferRelativeResize="0"/>
          <p:nvPr/>
        </p:nvPicPr>
        <p:blipFill rotWithShape="1">
          <a:blip r:embed="rId7">
            <a:alphaModFix/>
          </a:blip>
          <a:srcRect b="0" l="0" r="0" t="0"/>
          <a:stretch/>
        </p:blipFill>
        <p:spPr>
          <a:xfrm>
            <a:off x="3673541" y="2724541"/>
            <a:ext cx="1796919" cy="1796919"/>
          </a:xfrm>
          <a:prstGeom prst="rect">
            <a:avLst/>
          </a:prstGeom>
          <a:noFill/>
          <a:ln>
            <a:noFill/>
          </a:ln>
        </p:spPr>
      </p:pic>
      <p:sp>
        <p:nvSpPr>
          <p:cNvPr id="101" name="Google Shape;101;p6"/>
          <p:cNvSpPr/>
          <p:nvPr/>
        </p:nvSpPr>
        <p:spPr>
          <a:xfrm>
            <a:off x="3611745" y="4523869"/>
            <a:ext cx="1920511" cy="514984"/>
          </a:xfrm>
          <a:prstGeom prst="rect">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200">
                <a:solidFill>
                  <a:schemeClr val="lt1"/>
                </a:solidFill>
                <a:latin typeface="Calibri"/>
                <a:ea typeface="Calibri"/>
                <a:cs typeface="Calibri"/>
                <a:sym typeface="Calibri"/>
              </a:rPr>
              <a:t>…y atraviesa las fronteras de los países </a:t>
            </a:r>
            <a:endParaRPr/>
          </a:p>
        </p:txBody>
      </p:sp>
      <p:pic>
        <p:nvPicPr>
          <p:cNvPr descr="http://tourcbcn.files.wordpress.com/2010/11/global.jpg" id="102" name="Google Shape;102;p6"/>
          <p:cNvPicPr preferRelativeResize="0"/>
          <p:nvPr/>
        </p:nvPicPr>
        <p:blipFill rotWithShape="1">
          <a:blip r:embed="rId8">
            <a:alphaModFix/>
          </a:blip>
          <a:srcRect b="3438" l="9659" r="9017" t="3745"/>
          <a:stretch/>
        </p:blipFill>
        <p:spPr>
          <a:xfrm>
            <a:off x="3729038" y="1536261"/>
            <a:ext cx="1685925" cy="1135985"/>
          </a:xfrm>
          <a:prstGeom prst="rect">
            <a:avLst/>
          </a:prstGeom>
          <a:noFill/>
          <a:ln>
            <a:noFill/>
          </a:ln>
        </p:spPr>
      </p:pic>
      <p:sp>
        <p:nvSpPr>
          <p:cNvPr id="103" name="Google Shape;103;p6"/>
          <p:cNvSpPr/>
          <p:nvPr/>
        </p:nvSpPr>
        <p:spPr>
          <a:xfrm>
            <a:off x="3732886" y="1135290"/>
            <a:ext cx="1678229" cy="361585"/>
          </a:xfrm>
          <a:prstGeom prst="rect">
            <a:avLst/>
          </a:prstGeom>
          <a:solidFill>
            <a:srgbClr val="9CC6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200">
                <a:solidFill>
                  <a:schemeClr val="lt1"/>
                </a:solidFill>
                <a:latin typeface="Calibri"/>
                <a:ea typeface="Calibri"/>
                <a:cs typeface="Calibri"/>
                <a:sym typeface="Calibri"/>
              </a:rPr>
              <a:t>Se manifiesta en lo…</a:t>
            </a:r>
            <a:endParaRPr/>
          </a:p>
        </p:txBody>
      </p:sp>
      <p:sp>
        <p:nvSpPr>
          <p:cNvPr id="104" name="Google Shape;104;p6"/>
          <p:cNvSpPr/>
          <p:nvPr/>
        </p:nvSpPr>
        <p:spPr>
          <a:xfrm rot="1318196">
            <a:off x="5589034" y="1502231"/>
            <a:ext cx="531845" cy="354563"/>
          </a:xfrm>
          <a:prstGeom prst="rightArrow">
            <a:avLst>
              <a:gd fmla="val 50000" name="adj1"/>
              <a:gd fmla="val 50000"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6"/>
          <p:cNvSpPr/>
          <p:nvPr/>
        </p:nvSpPr>
        <p:spPr>
          <a:xfrm flipH="1" rot="-1318196">
            <a:off x="3004457" y="1502231"/>
            <a:ext cx="531845" cy="354563"/>
          </a:xfrm>
          <a:prstGeom prst="rightArrow">
            <a:avLst>
              <a:gd fmla="val 50000" name="adj1"/>
              <a:gd fmla="val 50000"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6"/>
          <p:cNvSpPr/>
          <p:nvPr/>
        </p:nvSpPr>
        <p:spPr>
          <a:xfrm rot="5400000">
            <a:off x="6921723" y="3009124"/>
            <a:ext cx="531845" cy="354563"/>
          </a:xfrm>
          <a:prstGeom prst="rightArrow">
            <a:avLst>
              <a:gd fmla="val 50000" name="adj1"/>
              <a:gd fmla="val 50000"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6"/>
          <p:cNvSpPr/>
          <p:nvPr/>
        </p:nvSpPr>
        <p:spPr>
          <a:xfrm rot="5400000">
            <a:off x="1677178" y="3009124"/>
            <a:ext cx="531845" cy="354563"/>
          </a:xfrm>
          <a:prstGeom prst="rightArrow">
            <a:avLst>
              <a:gd fmla="val 50000" name="adj1"/>
              <a:gd fmla="val 50000"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6"/>
          <p:cNvSpPr/>
          <p:nvPr/>
        </p:nvSpPr>
        <p:spPr>
          <a:xfrm rot="1318196">
            <a:off x="3004457" y="4152126"/>
            <a:ext cx="531845" cy="354563"/>
          </a:xfrm>
          <a:prstGeom prst="rightArrow">
            <a:avLst>
              <a:gd fmla="val 50000" name="adj1"/>
              <a:gd fmla="val 50000"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6"/>
          <p:cNvSpPr/>
          <p:nvPr/>
        </p:nvSpPr>
        <p:spPr>
          <a:xfrm flipH="1" rot="-1318196">
            <a:off x="5589034" y="4152126"/>
            <a:ext cx="531845" cy="354563"/>
          </a:xfrm>
          <a:prstGeom prst="rightArrow">
            <a:avLst>
              <a:gd fmla="val 50000" name="adj1"/>
              <a:gd fmla="val 50000"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6"/>
          <p:cNvSpPr/>
          <p:nvPr/>
        </p:nvSpPr>
        <p:spPr>
          <a:xfrm>
            <a:off x="503238" y="524023"/>
            <a:ext cx="8172449" cy="47950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s-PE" sz="1800">
                <a:solidFill>
                  <a:schemeClr val="dk1"/>
                </a:solidFill>
                <a:latin typeface="Calibri"/>
                <a:ea typeface="Calibri"/>
                <a:cs typeface="Calibri"/>
                <a:sym typeface="Calibri"/>
              </a:rPr>
              <a:t>DIMENSIONES DE LA GLOBALIZACIÓN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7"/>
          <p:cNvSpPr/>
          <p:nvPr/>
        </p:nvSpPr>
        <p:spPr>
          <a:xfrm>
            <a:off x="504629" y="1272618"/>
            <a:ext cx="3990566" cy="2168165"/>
          </a:xfrm>
          <a:prstGeom prst="rect">
            <a:avLst/>
          </a:prstGeom>
          <a:solidFill>
            <a:srgbClr val="13ADA0"/>
          </a:solidFill>
          <a:ln>
            <a:noFill/>
          </a:ln>
        </p:spPr>
        <p:txBody>
          <a:bodyPr anchorCtr="0" anchor="ctr" bIns="45700" lIns="91425" spcFirstLastPara="1" rIns="91425" wrap="square" tIns="45700">
            <a:noAutofit/>
          </a:bodyPr>
          <a:lstStyle/>
          <a:p>
            <a:pPr indent="0" lvl="0" marL="88900" marR="0" rtl="0" algn="l">
              <a:spcBef>
                <a:spcPts val="0"/>
              </a:spcBef>
              <a:spcAft>
                <a:spcPts val="0"/>
              </a:spcAft>
              <a:buNone/>
            </a:pPr>
            <a:r>
              <a:rPr b="1" lang="es-PE" sz="1600">
                <a:solidFill>
                  <a:schemeClr val="lt1"/>
                </a:solidFill>
                <a:latin typeface="Calibri"/>
                <a:ea typeface="Calibri"/>
                <a:cs typeface="Calibri"/>
                <a:sym typeface="Calibri"/>
              </a:rPr>
              <a:t>LAS DESIGUALDADES SOCIOECONÓMICAS</a:t>
            </a:r>
            <a:endParaRPr/>
          </a:p>
          <a:p>
            <a:pPr indent="-180975" lvl="0" marL="269875"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Se han profundizado las diferencias </a:t>
            </a:r>
            <a:br>
              <a:rPr lang="es-PE" sz="1600">
                <a:solidFill>
                  <a:schemeClr val="lt1"/>
                </a:solidFill>
                <a:latin typeface="Calibri"/>
                <a:ea typeface="Calibri"/>
                <a:cs typeface="Calibri"/>
                <a:sym typeface="Calibri"/>
              </a:rPr>
            </a:br>
            <a:r>
              <a:rPr lang="es-PE" sz="1600">
                <a:solidFill>
                  <a:schemeClr val="lt1"/>
                </a:solidFill>
                <a:latin typeface="Calibri"/>
                <a:ea typeface="Calibri"/>
                <a:cs typeface="Calibri"/>
                <a:sym typeface="Calibri"/>
              </a:rPr>
              <a:t>sociales entre ricos y pobres. </a:t>
            </a:r>
            <a:endParaRPr/>
          </a:p>
          <a:p>
            <a:pPr indent="-180975" lvl="0" marL="269875"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El número de pobres en el mundo </a:t>
            </a:r>
            <a:br>
              <a:rPr lang="es-PE" sz="1600">
                <a:solidFill>
                  <a:schemeClr val="lt1"/>
                </a:solidFill>
                <a:latin typeface="Calibri"/>
                <a:ea typeface="Calibri"/>
                <a:cs typeface="Calibri"/>
                <a:sym typeface="Calibri"/>
              </a:rPr>
            </a:br>
            <a:r>
              <a:rPr lang="es-PE" sz="1600">
                <a:solidFill>
                  <a:schemeClr val="lt1"/>
                </a:solidFill>
                <a:latin typeface="Calibri"/>
                <a:ea typeface="Calibri"/>
                <a:cs typeface="Calibri"/>
                <a:sym typeface="Calibri"/>
              </a:rPr>
              <a:t>ha crecido.</a:t>
            </a:r>
            <a:endParaRPr/>
          </a:p>
        </p:txBody>
      </p:sp>
      <p:sp>
        <p:nvSpPr>
          <p:cNvPr id="117" name="Google Shape;117;p7"/>
          <p:cNvSpPr/>
          <p:nvPr/>
        </p:nvSpPr>
        <p:spPr>
          <a:xfrm>
            <a:off x="4684525" y="1272618"/>
            <a:ext cx="3990566" cy="2168165"/>
          </a:xfrm>
          <a:prstGeom prst="rect">
            <a:avLst/>
          </a:prstGeom>
          <a:solidFill>
            <a:srgbClr val="8058A6"/>
          </a:solidFill>
          <a:ln>
            <a:noFill/>
          </a:ln>
        </p:spPr>
        <p:txBody>
          <a:bodyPr anchorCtr="0" anchor="ctr" bIns="45700" lIns="91425" spcFirstLastPara="1" rIns="91425" wrap="square" tIns="45700">
            <a:noAutofit/>
          </a:bodyPr>
          <a:lstStyle/>
          <a:p>
            <a:pPr indent="0" lvl="0" marL="88900" marR="0" rtl="0" algn="l">
              <a:spcBef>
                <a:spcPts val="0"/>
              </a:spcBef>
              <a:spcAft>
                <a:spcPts val="0"/>
              </a:spcAft>
              <a:buNone/>
            </a:pPr>
            <a:r>
              <a:rPr b="1" lang="es-PE" sz="1600">
                <a:solidFill>
                  <a:schemeClr val="lt1"/>
                </a:solidFill>
                <a:latin typeface="Calibri"/>
                <a:ea typeface="Calibri"/>
                <a:cs typeface="Calibri"/>
                <a:sym typeface="Calibri"/>
              </a:rPr>
              <a:t>EL DETERIORO DEL MEDIO AMBIENTE</a:t>
            </a:r>
            <a:endParaRPr/>
          </a:p>
          <a:p>
            <a:pPr indent="0" lvl="0" marL="88900" marR="0" rtl="0" algn="l">
              <a:spcBef>
                <a:spcPts val="0"/>
              </a:spcBef>
              <a:spcAft>
                <a:spcPts val="0"/>
              </a:spcAft>
              <a:buNone/>
            </a:pPr>
            <a:r>
              <a:rPr lang="es-PE" sz="1600">
                <a:solidFill>
                  <a:schemeClr val="lt1"/>
                </a:solidFill>
                <a:latin typeface="Calibri"/>
                <a:ea typeface="Calibri"/>
                <a:cs typeface="Calibri"/>
                <a:sym typeface="Calibri"/>
              </a:rPr>
              <a:t>Aumento de calentamiento global por las emisiones de CO2 con consecuencias en:</a:t>
            </a:r>
            <a:endParaRPr/>
          </a:p>
          <a:p>
            <a:pPr indent="0" lvl="0" marL="88900" marR="0" rtl="0" algn="l">
              <a:spcBef>
                <a:spcPts val="0"/>
              </a:spcBef>
              <a:spcAft>
                <a:spcPts val="0"/>
              </a:spcAft>
              <a:buNone/>
            </a:pPr>
            <a:r>
              <a:t/>
            </a:r>
            <a:endParaRPr sz="1600">
              <a:solidFill>
                <a:schemeClr val="lt1"/>
              </a:solidFill>
              <a:latin typeface="Calibri"/>
              <a:ea typeface="Calibri"/>
              <a:cs typeface="Calibri"/>
              <a:sym typeface="Calibri"/>
            </a:endParaRPr>
          </a:p>
          <a:p>
            <a:pPr indent="-139700" lvl="0" marL="228600"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Alteraciones climáticas.</a:t>
            </a:r>
            <a:endParaRPr/>
          </a:p>
          <a:p>
            <a:pPr indent="-139700" lvl="0" marL="228600"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Aumento de catástrofes naturales.</a:t>
            </a:r>
            <a:endParaRPr/>
          </a:p>
          <a:p>
            <a:pPr indent="-139700" lvl="0" marL="228600" marR="0" rtl="0" algn="l">
              <a:spcBef>
                <a:spcPts val="0"/>
              </a:spcBef>
              <a:spcAft>
                <a:spcPts val="0"/>
              </a:spcAft>
              <a:buClr>
                <a:schemeClr val="lt1"/>
              </a:buClr>
              <a:buSzPts val="1600"/>
              <a:buFont typeface="Arial"/>
              <a:buChar char="•"/>
            </a:pPr>
            <a:r>
              <a:rPr lang="es-PE" sz="1600">
                <a:solidFill>
                  <a:schemeClr val="lt1"/>
                </a:solidFill>
                <a:latin typeface="Calibri"/>
                <a:ea typeface="Calibri"/>
                <a:cs typeface="Calibri"/>
                <a:sym typeface="Calibri"/>
              </a:rPr>
              <a:t>Deterioro de la calidad de vida.</a:t>
            </a:r>
            <a:endParaRPr/>
          </a:p>
        </p:txBody>
      </p:sp>
      <p:pic>
        <p:nvPicPr>
          <p:cNvPr id="118" name="Google Shape;118;p7"/>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119" name="Google Shape;119;p7"/>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GLOBALIZACIÓN</a:t>
            </a:r>
            <a:endParaRPr/>
          </a:p>
        </p:txBody>
      </p:sp>
      <p:sp>
        <p:nvSpPr>
          <p:cNvPr id="120" name="Google Shape;120;p7"/>
          <p:cNvSpPr txBox="1"/>
          <p:nvPr/>
        </p:nvSpPr>
        <p:spPr>
          <a:xfrm>
            <a:off x="503238" y="926391"/>
            <a:ext cx="8172450"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chemeClr val="dk1"/>
                </a:solidFill>
                <a:latin typeface="Calibri"/>
                <a:ea typeface="Calibri"/>
                <a:cs typeface="Calibri"/>
                <a:sym typeface="Calibri"/>
              </a:rPr>
              <a:t>LA PROBLEMÁTICA DE LA GLOBALIZACIÓN</a:t>
            </a:r>
            <a:endParaRPr/>
          </a:p>
        </p:txBody>
      </p:sp>
      <p:pic>
        <p:nvPicPr>
          <p:cNvPr id="121" name="Google Shape;121;p7"/>
          <p:cNvPicPr preferRelativeResize="0"/>
          <p:nvPr/>
        </p:nvPicPr>
        <p:blipFill rotWithShape="1">
          <a:blip r:embed="rId4">
            <a:alphaModFix/>
          </a:blip>
          <a:srcRect b="18472" l="0" r="0" t="18365"/>
          <a:stretch/>
        </p:blipFill>
        <p:spPr>
          <a:xfrm>
            <a:off x="503238" y="3506770"/>
            <a:ext cx="3993348" cy="1687399"/>
          </a:xfrm>
          <a:prstGeom prst="rect">
            <a:avLst/>
          </a:prstGeom>
          <a:noFill/>
          <a:ln>
            <a:noFill/>
          </a:ln>
        </p:spPr>
      </p:pic>
      <p:pic>
        <p:nvPicPr>
          <p:cNvPr id="122" name="Google Shape;122;p7"/>
          <p:cNvPicPr preferRelativeResize="0"/>
          <p:nvPr/>
        </p:nvPicPr>
        <p:blipFill rotWithShape="1">
          <a:blip r:embed="rId5">
            <a:alphaModFix/>
          </a:blip>
          <a:srcRect b="18535" l="0" r="0" t="18088"/>
          <a:stretch/>
        </p:blipFill>
        <p:spPr>
          <a:xfrm>
            <a:off x="4683928" y="3506770"/>
            <a:ext cx="3991760" cy="1687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nvSpPr>
        <p:spPr>
          <a:xfrm>
            <a:off x="2468374" y="1398232"/>
            <a:ext cx="4588064" cy="687881"/>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b="1" lang="es-PE" sz="6000">
                <a:solidFill>
                  <a:srgbClr val="595959"/>
                </a:solidFill>
                <a:latin typeface="Calibri"/>
                <a:ea typeface="Calibri"/>
                <a:cs typeface="Calibri"/>
                <a:sym typeface="Calibri"/>
              </a:rPr>
              <a:t>¿CÓMO NOS</a:t>
            </a:r>
            <a:endParaRPr b="1" sz="1200">
              <a:solidFill>
                <a:srgbClr val="595959"/>
              </a:solidFill>
              <a:latin typeface="Calibri"/>
              <a:ea typeface="Calibri"/>
              <a:cs typeface="Calibri"/>
              <a:sym typeface="Calibri"/>
            </a:endParaRPr>
          </a:p>
        </p:txBody>
      </p:sp>
      <p:cxnSp>
        <p:nvCxnSpPr>
          <p:cNvPr id="129" name="Google Shape;129;p8"/>
          <p:cNvCxnSpPr/>
          <p:nvPr/>
        </p:nvCxnSpPr>
        <p:spPr>
          <a:xfrm>
            <a:off x="2509317" y="2918574"/>
            <a:ext cx="2226456" cy="0"/>
          </a:xfrm>
          <a:prstGeom prst="straightConnector1">
            <a:avLst/>
          </a:prstGeom>
          <a:noFill/>
          <a:ln cap="flat" cmpd="sng" w="76200">
            <a:solidFill>
              <a:srgbClr val="595959"/>
            </a:solidFill>
            <a:prstDash val="solid"/>
            <a:round/>
            <a:headEnd len="sm" w="sm" type="none"/>
            <a:tailEnd len="sm" w="sm" type="none"/>
          </a:ln>
        </p:spPr>
      </p:cxnSp>
      <p:sp>
        <p:nvSpPr>
          <p:cNvPr id="130" name="Google Shape;130;p8"/>
          <p:cNvSpPr/>
          <p:nvPr/>
        </p:nvSpPr>
        <p:spPr>
          <a:xfrm>
            <a:off x="2468374" y="1961912"/>
            <a:ext cx="5022676" cy="1059714"/>
          </a:xfrm>
          <a:prstGeom prst="rect">
            <a:avLst/>
          </a:prstGeom>
          <a:noFill/>
          <a:ln>
            <a:noFill/>
          </a:ln>
        </p:spPr>
        <p:txBody>
          <a:bodyPr anchorCtr="0" anchor="t" bIns="0" lIns="0" spcFirstLastPara="1" rIns="0" wrap="square" tIns="0">
            <a:spAutoFit/>
          </a:bodyPr>
          <a:lstStyle/>
          <a:p>
            <a:pPr indent="0" lvl="0" marL="0" marR="0" rtl="0" algn="l">
              <a:lnSpc>
                <a:spcPct val="75000"/>
              </a:lnSpc>
              <a:spcBef>
                <a:spcPts val="0"/>
              </a:spcBef>
              <a:spcAft>
                <a:spcPts val="0"/>
              </a:spcAft>
              <a:buNone/>
            </a:pPr>
            <a:r>
              <a:rPr b="1" lang="es-PE" sz="8800">
                <a:solidFill>
                  <a:srgbClr val="13ADA0"/>
                </a:solidFill>
                <a:latin typeface="Calibri"/>
                <a:ea typeface="Calibri"/>
                <a:cs typeface="Calibri"/>
                <a:sym typeface="Calibri"/>
              </a:rPr>
              <a:t>AFECTA?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9"/>
          <p:cNvPicPr preferRelativeResize="0"/>
          <p:nvPr/>
        </p:nvPicPr>
        <p:blipFill rotWithShape="1">
          <a:blip r:embed="rId3">
            <a:alphaModFix/>
          </a:blip>
          <a:srcRect b="51790" l="0" r="0" t="0"/>
          <a:stretch/>
        </p:blipFill>
        <p:spPr>
          <a:xfrm>
            <a:off x="0" y="382408"/>
            <a:ext cx="411780" cy="135993"/>
          </a:xfrm>
          <a:prstGeom prst="rect">
            <a:avLst/>
          </a:prstGeom>
          <a:noFill/>
          <a:ln>
            <a:noFill/>
          </a:ln>
        </p:spPr>
      </p:pic>
      <p:sp>
        <p:nvSpPr>
          <p:cNvPr id="137" name="Google Shape;137;p9"/>
          <p:cNvSpPr/>
          <p:nvPr/>
        </p:nvSpPr>
        <p:spPr>
          <a:xfrm>
            <a:off x="511153" y="334988"/>
            <a:ext cx="413997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500">
                <a:solidFill>
                  <a:srgbClr val="15BDAD"/>
                </a:solidFill>
                <a:latin typeface="Calibri"/>
                <a:ea typeface="Calibri"/>
                <a:cs typeface="Calibri"/>
                <a:sym typeface="Calibri"/>
              </a:rPr>
              <a:t>GLOBALIZACIÓN</a:t>
            </a:r>
            <a:endParaRPr/>
          </a:p>
        </p:txBody>
      </p:sp>
      <p:sp>
        <p:nvSpPr>
          <p:cNvPr id="138" name="Google Shape;138;p9"/>
          <p:cNvSpPr txBox="1"/>
          <p:nvPr/>
        </p:nvSpPr>
        <p:spPr>
          <a:xfrm>
            <a:off x="503238" y="926391"/>
            <a:ext cx="8137525" cy="161582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500">
                <a:solidFill>
                  <a:schemeClr val="dk1"/>
                </a:solidFill>
                <a:latin typeface="Calibri"/>
                <a:ea typeface="Calibri"/>
                <a:cs typeface="Calibri"/>
                <a:sym typeface="Calibri"/>
              </a:rPr>
              <a:t>¿A MÍ NO ME AFECTA LA GLOBALIZACIÓN?</a:t>
            </a:r>
            <a:endParaRPr/>
          </a:p>
          <a:p>
            <a:pPr indent="-168275" lvl="0" marL="531813" marR="0" rtl="0" algn="l">
              <a:spcBef>
                <a:spcPts val="0"/>
              </a:spcBef>
              <a:spcAft>
                <a:spcPts val="0"/>
              </a:spcAft>
              <a:buClr>
                <a:schemeClr val="dk1"/>
              </a:buClr>
              <a:buSzPts val="1500"/>
              <a:buFont typeface="Arial"/>
              <a:buChar char="•"/>
            </a:pPr>
            <a:r>
              <a:rPr lang="es-PE" sz="1500">
                <a:solidFill>
                  <a:schemeClr val="dk1"/>
                </a:solidFill>
                <a:latin typeface="Calibri"/>
                <a:ea typeface="Calibri"/>
                <a:cs typeface="Calibri"/>
                <a:sym typeface="Calibri"/>
              </a:rPr>
              <a:t>Perú: 4 Millones de afiliados al sistema AFP, equivalente al 18 % del PBI, la crisis económica del 2008 generó una reducción en 25 % en los fondo previsionales (AFP).</a:t>
            </a:r>
            <a:endParaRPr/>
          </a:p>
          <a:p>
            <a:pPr indent="-168275" lvl="0" marL="531813" marR="0" rtl="0" algn="l">
              <a:spcBef>
                <a:spcPts val="0"/>
              </a:spcBef>
              <a:spcAft>
                <a:spcPts val="0"/>
              </a:spcAft>
              <a:buClr>
                <a:schemeClr val="dk1"/>
              </a:buClr>
              <a:buSzPts val="1500"/>
              <a:buFont typeface="Arial"/>
              <a:buChar char="•"/>
            </a:pPr>
            <a:r>
              <a:rPr lang="es-PE" sz="1500">
                <a:solidFill>
                  <a:schemeClr val="dk1"/>
                </a:solidFill>
                <a:latin typeface="Calibri"/>
                <a:ea typeface="Calibri"/>
                <a:cs typeface="Calibri"/>
                <a:sym typeface="Calibri"/>
              </a:rPr>
              <a:t>Exportaciones peruanas a EE.UU. totalizaron US$ 6,586 millones en 2012, el monto significó un avance de 7 % respecto al 2011.</a:t>
            </a:r>
            <a:endParaRPr/>
          </a:p>
          <a:p>
            <a:pPr indent="-168275" lvl="0" marL="531813" marR="0" rtl="0" algn="l">
              <a:spcBef>
                <a:spcPts val="0"/>
              </a:spcBef>
              <a:spcAft>
                <a:spcPts val="0"/>
              </a:spcAft>
              <a:buClr>
                <a:schemeClr val="dk1"/>
              </a:buClr>
              <a:buSzPts val="1500"/>
              <a:buFont typeface="Arial"/>
              <a:buChar char="•"/>
            </a:pPr>
            <a:r>
              <a:rPr lang="es-PE" sz="1500">
                <a:solidFill>
                  <a:schemeClr val="dk1"/>
                </a:solidFill>
                <a:latin typeface="Calibri"/>
                <a:ea typeface="Calibri"/>
                <a:cs typeface="Calibri"/>
                <a:sym typeface="Calibri"/>
              </a:rPr>
              <a:t>Para el 2013 el Perú se presenta como una de las mejoras propuestas para inversionistas extranjeros.</a:t>
            </a:r>
            <a:endParaRPr/>
          </a:p>
        </p:txBody>
      </p:sp>
      <p:sp>
        <p:nvSpPr>
          <p:cNvPr id="139" name="Google Shape;139;p9"/>
          <p:cNvSpPr/>
          <p:nvPr/>
        </p:nvSpPr>
        <p:spPr>
          <a:xfrm rot="5400000">
            <a:off x="528300" y="1192077"/>
            <a:ext cx="212454" cy="254000"/>
          </a:xfrm>
          <a:prstGeom prst="rightArrow">
            <a:avLst>
              <a:gd fmla="val 50000" name="adj1"/>
              <a:gd fmla="val 50000"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9"/>
          <p:cNvSpPr/>
          <p:nvPr/>
        </p:nvSpPr>
        <p:spPr>
          <a:xfrm flipH="1" rot="5400000">
            <a:off x="528300" y="1645887"/>
            <a:ext cx="212454" cy="254000"/>
          </a:xfrm>
          <a:prstGeom prst="rightArrow">
            <a:avLst>
              <a:gd fmla="val 50000" name="adj1"/>
              <a:gd fmla="val 50000" name="adj2"/>
            </a:avLst>
          </a:prstGeom>
          <a:solidFill>
            <a:srgbClr val="9CC6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9"/>
          <p:cNvSpPr/>
          <p:nvPr/>
        </p:nvSpPr>
        <p:spPr>
          <a:xfrm flipH="1" rot="5400000">
            <a:off x="528300" y="2155926"/>
            <a:ext cx="212454" cy="254000"/>
          </a:xfrm>
          <a:prstGeom prst="rightArrow">
            <a:avLst>
              <a:gd fmla="val 50000" name="adj1"/>
              <a:gd fmla="val 50000" name="adj2"/>
            </a:avLst>
          </a:prstGeom>
          <a:solidFill>
            <a:srgbClr val="9CC6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42" name="Google Shape;142;p9"/>
          <p:cNvGraphicFramePr/>
          <p:nvPr/>
        </p:nvGraphicFramePr>
        <p:xfrm>
          <a:off x="723103" y="2686738"/>
          <a:ext cx="3000000" cy="3000000"/>
        </p:xfrm>
        <a:graphic>
          <a:graphicData uri="http://schemas.openxmlformats.org/drawingml/2006/table">
            <a:tbl>
              <a:tblPr bandRow="1" firstRow="1">
                <a:noFill/>
                <a:tableStyleId>{DC633D0F-1965-4E52-AB75-112B64D63F31}</a:tableStyleId>
              </a:tblPr>
              <a:tblGrid>
                <a:gridCol w="694850"/>
                <a:gridCol w="915775"/>
                <a:gridCol w="915775"/>
                <a:gridCol w="915775"/>
                <a:gridCol w="915775"/>
              </a:tblGrid>
              <a:tr h="321700">
                <a:tc>
                  <a:txBody>
                    <a:bodyPr/>
                    <a:lstStyle/>
                    <a:p>
                      <a:pPr indent="0" lvl="0" marL="0" marR="0" rtl="0" algn="ctr">
                        <a:spcBef>
                          <a:spcPts val="0"/>
                        </a:spcBef>
                        <a:spcAft>
                          <a:spcPts val="0"/>
                        </a:spcAft>
                        <a:buNone/>
                      </a:pPr>
                      <a:r>
                        <a:rPr lang="es-PE" sz="900" u="none" cap="none" strike="noStrike"/>
                        <a:t>País </a:t>
                      </a:r>
                      <a:endParaRPr/>
                    </a:p>
                  </a:txBody>
                  <a:tcPr marT="31300" marB="31300" marR="62600" marL="6260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8058A6"/>
                    </a:solidFill>
                  </a:tcPr>
                </a:tc>
                <a:tc>
                  <a:txBody>
                    <a:bodyPr/>
                    <a:lstStyle/>
                    <a:p>
                      <a:pPr indent="0" lvl="0" marL="0" marR="0" rtl="0" algn="ctr">
                        <a:spcBef>
                          <a:spcPts val="0"/>
                        </a:spcBef>
                        <a:spcAft>
                          <a:spcPts val="0"/>
                        </a:spcAft>
                        <a:buNone/>
                      </a:pPr>
                      <a:r>
                        <a:rPr lang="es-PE" sz="900" u="none" cap="none" strike="noStrike"/>
                        <a:t>S&amp;P</a:t>
                      </a:r>
                      <a:endParaRPr/>
                    </a:p>
                  </a:txBody>
                  <a:tcPr marT="31300" marB="31300" marR="62600" marL="6260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8058A6"/>
                    </a:solidFill>
                  </a:tcPr>
                </a:tc>
                <a:tc>
                  <a:txBody>
                    <a:bodyPr/>
                    <a:lstStyle/>
                    <a:p>
                      <a:pPr indent="0" lvl="0" marL="0" marR="0" rtl="0" algn="ctr">
                        <a:spcBef>
                          <a:spcPts val="0"/>
                        </a:spcBef>
                        <a:spcAft>
                          <a:spcPts val="0"/>
                        </a:spcAft>
                        <a:buNone/>
                      </a:pPr>
                      <a:r>
                        <a:rPr lang="es-PE" sz="900" u="none" cap="none" strike="noStrike"/>
                        <a:t>FITCH</a:t>
                      </a:r>
                      <a:endParaRPr/>
                    </a:p>
                  </a:txBody>
                  <a:tcPr marT="31300" marB="31300" marR="62600" marL="6260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8058A6"/>
                    </a:solidFill>
                  </a:tcPr>
                </a:tc>
                <a:tc>
                  <a:txBody>
                    <a:bodyPr/>
                    <a:lstStyle/>
                    <a:p>
                      <a:pPr indent="0" lvl="0" marL="0" marR="0" rtl="0" algn="ctr">
                        <a:spcBef>
                          <a:spcPts val="0"/>
                        </a:spcBef>
                        <a:spcAft>
                          <a:spcPts val="0"/>
                        </a:spcAft>
                        <a:buNone/>
                      </a:pPr>
                      <a:r>
                        <a:rPr lang="es-PE" sz="900" u="none" cap="none" strike="noStrike"/>
                        <a:t>MOODY´S</a:t>
                      </a:r>
                      <a:endParaRPr/>
                    </a:p>
                  </a:txBody>
                  <a:tcPr marT="31300" marB="31300" marR="62600" marL="6260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8058A6"/>
                    </a:solidFill>
                  </a:tcPr>
                </a:tc>
                <a:tc>
                  <a:txBody>
                    <a:bodyPr/>
                    <a:lstStyle/>
                    <a:p>
                      <a:pPr indent="0" lvl="0" marL="0" marR="0" rtl="0" algn="ctr">
                        <a:spcBef>
                          <a:spcPts val="0"/>
                        </a:spcBef>
                        <a:spcAft>
                          <a:spcPts val="0"/>
                        </a:spcAft>
                        <a:buNone/>
                      </a:pPr>
                      <a:r>
                        <a:rPr lang="es-PE" sz="900" u="none" cap="none" strike="noStrike"/>
                        <a:t>Último movimiento</a:t>
                      </a:r>
                      <a:endParaRPr/>
                    </a:p>
                  </a:txBody>
                  <a:tcPr marT="31300" marB="31300" marR="62600" marL="6260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8058A6"/>
                    </a:solidFill>
                  </a:tcPr>
                </a:tc>
              </a:tr>
              <a:tr h="1963200">
                <a:tc>
                  <a:txBody>
                    <a:bodyPr/>
                    <a:lstStyle/>
                    <a:p>
                      <a:pPr indent="0" lvl="0" marL="0" marR="0" rtl="0" algn="ctr">
                        <a:spcBef>
                          <a:spcPts val="0"/>
                        </a:spcBef>
                        <a:spcAft>
                          <a:spcPts val="0"/>
                        </a:spcAft>
                        <a:buNone/>
                      </a:pPr>
                      <a:r>
                        <a:rPr lang="es-PE" sz="900" u="none" cap="none" strike="noStrike"/>
                        <a:t>Alemania</a:t>
                      </a:r>
                      <a:endParaRPr/>
                    </a:p>
                    <a:p>
                      <a:pPr indent="0" lvl="0" marL="0" marR="0" rtl="0" algn="ctr">
                        <a:spcBef>
                          <a:spcPts val="0"/>
                        </a:spcBef>
                        <a:spcAft>
                          <a:spcPts val="0"/>
                        </a:spcAft>
                        <a:buNone/>
                      </a:pPr>
                      <a:r>
                        <a:rPr lang="es-PE" sz="900" u="none" cap="none" strike="noStrike"/>
                        <a:t>E.E.U.U</a:t>
                      </a:r>
                      <a:endParaRPr/>
                    </a:p>
                    <a:p>
                      <a:pPr indent="0" lvl="0" marL="0" marR="0" rtl="0" algn="ctr">
                        <a:spcBef>
                          <a:spcPts val="0"/>
                        </a:spcBef>
                        <a:spcAft>
                          <a:spcPts val="0"/>
                        </a:spcAft>
                        <a:buNone/>
                      </a:pPr>
                      <a:r>
                        <a:rPr lang="es-PE" sz="900" u="none" cap="none" strike="noStrike"/>
                        <a:t>Francia</a:t>
                      </a:r>
                      <a:endParaRPr sz="900" u="none" cap="none" strike="noStrike"/>
                    </a:p>
                    <a:p>
                      <a:pPr indent="0" lvl="0" marL="0" marR="0" rtl="0" algn="ctr">
                        <a:spcBef>
                          <a:spcPts val="0"/>
                        </a:spcBef>
                        <a:spcAft>
                          <a:spcPts val="0"/>
                        </a:spcAft>
                        <a:buNone/>
                      </a:pPr>
                      <a:r>
                        <a:rPr lang="es-PE" sz="900" u="none" cap="none" strike="noStrike"/>
                        <a:t>Bélgica</a:t>
                      </a:r>
                      <a:endParaRPr/>
                    </a:p>
                    <a:p>
                      <a:pPr indent="0" lvl="0" marL="0" marR="0" rtl="0" algn="ctr">
                        <a:spcBef>
                          <a:spcPts val="0"/>
                        </a:spcBef>
                        <a:spcAft>
                          <a:spcPts val="0"/>
                        </a:spcAft>
                        <a:buNone/>
                      </a:pPr>
                      <a:r>
                        <a:rPr lang="es-PE" sz="900" u="none" cap="none" strike="noStrike"/>
                        <a:t>Japón</a:t>
                      </a:r>
                      <a:endParaRPr/>
                    </a:p>
                    <a:p>
                      <a:pPr indent="0" lvl="0" marL="0" marR="0" rtl="0" algn="ctr">
                        <a:spcBef>
                          <a:spcPts val="0"/>
                        </a:spcBef>
                        <a:spcAft>
                          <a:spcPts val="0"/>
                        </a:spcAft>
                        <a:buNone/>
                      </a:pPr>
                      <a:r>
                        <a:rPr lang="es-PE" sz="900" u="none" cap="none" strike="noStrike"/>
                        <a:t>España</a:t>
                      </a:r>
                      <a:endParaRPr/>
                    </a:p>
                    <a:p>
                      <a:pPr indent="0" lvl="0" marL="0" marR="0" rtl="0" algn="ctr">
                        <a:spcBef>
                          <a:spcPts val="0"/>
                        </a:spcBef>
                        <a:spcAft>
                          <a:spcPts val="0"/>
                        </a:spcAft>
                        <a:buNone/>
                      </a:pPr>
                      <a:r>
                        <a:rPr lang="es-PE" sz="900" u="none" cap="none" strike="noStrike"/>
                        <a:t>Italia</a:t>
                      </a:r>
                      <a:endParaRPr/>
                    </a:p>
                    <a:p>
                      <a:pPr indent="0" lvl="0" marL="0" marR="0" rtl="0" algn="ctr">
                        <a:spcBef>
                          <a:spcPts val="0"/>
                        </a:spcBef>
                        <a:spcAft>
                          <a:spcPts val="0"/>
                        </a:spcAft>
                        <a:buNone/>
                      </a:pPr>
                      <a:r>
                        <a:rPr lang="es-PE" sz="900" u="none" cap="none" strike="noStrike"/>
                        <a:t>Irlanda </a:t>
                      </a:r>
                      <a:endParaRPr/>
                    </a:p>
                    <a:p>
                      <a:pPr indent="0" lvl="0" marL="0" marR="0" rtl="0" algn="ctr">
                        <a:spcBef>
                          <a:spcPts val="0"/>
                        </a:spcBef>
                        <a:spcAft>
                          <a:spcPts val="0"/>
                        </a:spcAft>
                        <a:buNone/>
                      </a:pPr>
                      <a:r>
                        <a:rPr lang="es-PE" sz="900" u="none" cap="none" strike="noStrike"/>
                        <a:t>Portugal</a:t>
                      </a:r>
                      <a:endParaRPr/>
                    </a:p>
                    <a:p>
                      <a:pPr indent="0" lvl="0" marL="0" marR="0" rtl="0" algn="ctr">
                        <a:spcBef>
                          <a:spcPts val="0"/>
                        </a:spcBef>
                        <a:spcAft>
                          <a:spcPts val="0"/>
                        </a:spcAft>
                        <a:buNone/>
                      </a:pPr>
                      <a:r>
                        <a:rPr lang="es-PE" sz="900" u="none" cap="none" strike="noStrike"/>
                        <a:t>Grecia</a:t>
                      </a:r>
                      <a:endParaRPr/>
                    </a:p>
                    <a:p>
                      <a:pPr indent="0" lvl="0" marL="0" marR="0" rtl="0" algn="ctr">
                        <a:spcBef>
                          <a:spcPts val="0"/>
                        </a:spcBef>
                        <a:spcAft>
                          <a:spcPts val="0"/>
                        </a:spcAft>
                        <a:buNone/>
                      </a:pPr>
                      <a:r>
                        <a:rPr lang="es-PE" sz="900" u="none" cap="none" strike="noStrike"/>
                        <a:t>Chile</a:t>
                      </a:r>
                      <a:endParaRPr/>
                    </a:p>
                    <a:p>
                      <a:pPr indent="0" lvl="0" marL="0" marR="0" rtl="0" algn="ctr">
                        <a:spcBef>
                          <a:spcPts val="0"/>
                        </a:spcBef>
                        <a:spcAft>
                          <a:spcPts val="0"/>
                        </a:spcAft>
                        <a:buNone/>
                      </a:pPr>
                      <a:r>
                        <a:rPr lang="es-PE" sz="900" u="none" cap="none" strike="noStrike"/>
                        <a:t>Brasil</a:t>
                      </a:r>
                      <a:endParaRPr/>
                    </a:p>
                    <a:p>
                      <a:pPr indent="0" lvl="0" marL="0" marR="0" rtl="0" algn="ctr">
                        <a:spcBef>
                          <a:spcPts val="0"/>
                        </a:spcBef>
                        <a:spcAft>
                          <a:spcPts val="0"/>
                        </a:spcAft>
                        <a:buNone/>
                      </a:pPr>
                      <a:r>
                        <a:rPr lang="es-PE" sz="900" u="none" cap="none" strike="noStrike"/>
                        <a:t>Perú</a:t>
                      </a:r>
                      <a:endParaRPr/>
                    </a:p>
                    <a:p>
                      <a:pPr indent="0" lvl="0" marL="0" marR="0" rtl="0" algn="ctr">
                        <a:spcBef>
                          <a:spcPts val="0"/>
                        </a:spcBef>
                        <a:spcAft>
                          <a:spcPts val="0"/>
                        </a:spcAft>
                        <a:buNone/>
                      </a:pPr>
                      <a:r>
                        <a:rPr lang="es-PE" sz="900" u="none" cap="none" strike="noStrike"/>
                        <a:t>Colombia</a:t>
                      </a:r>
                      <a:endParaRPr/>
                    </a:p>
                  </a:txBody>
                  <a:tcPr marT="31300" marB="31300" marR="62600" marL="6260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s-PE" sz="900" u="none" cap="none" strike="noStrike"/>
                        <a:t>AAA</a:t>
                      </a:r>
                      <a:endParaRPr/>
                    </a:p>
                    <a:p>
                      <a:pPr indent="0" lvl="0" marL="0" marR="0" rtl="0" algn="ctr">
                        <a:spcBef>
                          <a:spcPts val="0"/>
                        </a:spcBef>
                        <a:spcAft>
                          <a:spcPts val="0"/>
                        </a:spcAft>
                        <a:buNone/>
                      </a:pPr>
                      <a:r>
                        <a:rPr lang="es-PE" sz="900" u="none" cap="none" strike="noStrike"/>
                        <a:t>AA+</a:t>
                      </a:r>
                      <a:endParaRPr/>
                    </a:p>
                    <a:p>
                      <a:pPr indent="0" lvl="0" marL="0" marR="0" rtl="0" algn="ctr">
                        <a:spcBef>
                          <a:spcPts val="0"/>
                        </a:spcBef>
                        <a:spcAft>
                          <a:spcPts val="0"/>
                        </a:spcAft>
                        <a:buNone/>
                      </a:pPr>
                      <a:r>
                        <a:rPr lang="es-PE" sz="900" u="none" cap="none" strike="noStrike"/>
                        <a:t>AA+</a:t>
                      </a:r>
                      <a:endParaRPr/>
                    </a:p>
                    <a:p>
                      <a:pPr indent="0" lvl="0" marL="0" marR="0" rtl="0" algn="ctr">
                        <a:spcBef>
                          <a:spcPts val="0"/>
                        </a:spcBef>
                        <a:spcAft>
                          <a:spcPts val="0"/>
                        </a:spcAft>
                        <a:buNone/>
                      </a:pPr>
                      <a:r>
                        <a:rPr lang="es-PE" sz="900" u="none" cap="none" strike="noStrike"/>
                        <a:t>AA</a:t>
                      </a:r>
                      <a:endParaRPr/>
                    </a:p>
                    <a:p>
                      <a:pPr indent="0" lvl="0" marL="0" marR="0" rtl="0" algn="ctr">
                        <a:spcBef>
                          <a:spcPts val="0"/>
                        </a:spcBef>
                        <a:spcAft>
                          <a:spcPts val="0"/>
                        </a:spcAft>
                        <a:buNone/>
                      </a:pPr>
                      <a:r>
                        <a:rPr lang="es-PE" sz="900" u="none" cap="none" strike="noStrike"/>
                        <a:t>AA-</a:t>
                      </a:r>
                      <a:endParaRPr/>
                    </a:p>
                    <a:p>
                      <a:pPr indent="0" lvl="0" marL="0" marR="0" rtl="0" algn="ctr">
                        <a:spcBef>
                          <a:spcPts val="0"/>
                        </a:spcBef>
                        <a:spcAft>
                          <a:spcPts val="0"/>
                        </a:spcAft>
                        <a:buNone/>
                      </a:pPr>
                      <a:r>
                        <a:rPr lang="es-PE" sz="900" u="none" cap="none" strike="noStrike"/>
                        <a:t>A</a:t>
                      </a:r>
                      <a:endParaRPr/>
                    </a:p>
                    <a:p>
                      <a:pPr indent="0" lvl="0" marL="0" marR="0" rtl="0" algn="ctr">
                        <a:spcBef>
                          <a:spcPts val="0"/>
                        </a:spcBef>
                        <a:spcAft>
                          <a:spcPts val="0"/>
                        </a:spcAft>
                        <a:buNone/>
                      </a:pPr>
                      <a:r>
                        <a:rPr lang="es-PE" sz="900" u="none" cap="none" strike="noStrike"/>
                        <a:t>BBB+</a:t>
                      </a:r>
                      <a:endParaRPr/>
                    </a:p>
                    <a:p>
                      <a:pPr indent="0" lvl="0" marL="0" marR="0" rtl="0" algn="ctr">
                        <a:spcBef>
                          <a:spcPts val="0"/>
                        </a:spcBef>
                        <a:spcAft>
                          <a:spcPts val="0"/>
                        </a:spcAft>
                        <a:buNone/>
                      </a:pPr>
                      <a:r>
                        <a:rPr lang="es-PE" sz="900" u="none" cap="none" strike="noStrike"/>
                        <a:t>BBB+</a:t>
                      </a:r>
                      <a:endParaRPr/>
                    </a:p>
                    <a:p>
                      <a:pPr indent="0" lvl="0" marL="0" marR="0" rtl="0" algn="ctr">
                        <a:spcBef>
                          <a:spcPts val="0"/>
                        </a:spcBef>
                        <a:spcAft>
                          <a:spcPts val="0"/>
                        </a:spcAft>
                        <a:buNone/>
                      </a:pPr>
                      <a:r>
                        <a:rPr b="1" lang="es-PE" sz="900" u="none" cap="none" strike="noStrike">
                          <a:solidFill>
                            <a:srgbClr val="D71B86"/>
                          </a:solidFill>
                        </a:rPr>
                        <a:t>BB</a:t>
                      </a:r>
                      <a:endParaRPr/>
                    </a:p>
                    <a:p>
                      <a:pPr indent="0" lvl="0" marL="0" marR="0" rtl="0" algn="ctr">
                        <a:spcBef>
                          <a:spcPts val="0"/>
                        </a:spcBef>
                        <a:spcAft>
                          <a:spcPts val="0"/>
                        </a:spcAft>
                        <a:buNone/>
                      </a:pPr>
                      <a:r>
                        <a:rPr b="1" lang="es-PE" sz="900" u="none" cap="none" strike="noStrike">
                          <a:solidFill>
                            <a:srgbClr val="D71B86"/>
                          </a:solidFill>
                        </a:rPr>
                        <a:t>CC</a:t>
                      </a:r>
                      <a:endParaRPr/>
                    </a:p>
                    <a:p>
                      <a:pPr indent="0" lvl="0" marL="0" marR="0" rtl="0" algn="ctr">
                        <a:spcBef>
                          <a:spcPts val="0"/>
                        </a:spcBef>
                        <a:spcAft>
                          <a:spcPts val="0"/>
                        </a:spcAft>
                        <a:buNone/>
                      </a:pPr>
                      <a:r>
                        <a:rPr lang="es-PE" sz="900" u="none" cap="none" strike="noStrike"/>
                        <a:t>A+</a:t>
                      </a:r>
                      <a:endParaRPr/>
                    </a:p>
                    <a:p>
                      <a:pPr indent="0" lvl="0" marL="0" marR="0" rtl="0" algn="ctr">
                        <a:spcBef>
                          <a:spcPts val="0"/>
                        </a:spcBef>
                        <a:spcAft>
                          <a:spcPts val="0"/>
                        </a:spcAft>
                        <a:buNone/>
                      </a:pPr>
                      <a:r>
                        <a:rPr lang="es-PE" sz="900" u="none" cap="none" strike="noStrike"/>
                        <a:t>BBB</a:t>
                      </a:r>
                      <a:endParaRPr/>
                    </a:p>
                    <a:p>
                      <a:pPr indent="0" lvl="0" marL="0" marR="0" rtl="0" algn="ctr">
                        <a:spcBef>
                          <a:spcPts val="0"/>
                        </a:spcBef>
                        <a:spcAft>
                          <a:spcPts val="0"/>
                        </a:spcAft>
                        <a:buNone/>
                      </a:pPr>
                      <a:r>
                        <a:rPr lang="es-PE" sz="900" u="none" cap="none" strike="noStrike"/>
                        <a:t>BBB</a:t>
                      </a:r>
                      <a:endParaRPr/>
                    </a:p>
                    <a:p>
                      <a:pPr indent="0" lvl="0" marL="0" marR="0" rtl="0" algn="ctr">
                        <a:spcBef>
                          <a:spcPts val="0"/>
                        </a:spcBef>
                        <a:spcAft>
                          <a:spcPts val="0"/>
                        </a:spcAft>
                        <a:buNone/>
                      </a:pPr>
                      <a:r>
                        <a:rPr lang="es-PE" sz="900" u="none" cap="none" strike="noStrike"/>
                        <a:t>BBB-</a:t>
                      </a:r>
                      <a:endParaRPr/>
                    </a:p>
                  </a:txBody>
                  <a:tcPr marT="31300" marB="31300" marR="62600" marL="6260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s-PE" sz="900" u="none" cap="none" strike="noStrike"/>
                        <a:t>AAA</a:t>
                      </a:r>
                      <a:endParaRPr/>
                    </a:p>
                    <a:p>
                      <a:pPr indent="0" lvl="0" marL="0" marR="0" rtl="0" algn="ctr">
                        <a:spcBef>
                          <a:spcPts val="0"/>
                        </a:spcBef>
                        <a:spcAft>
                          <a:spcPts val="0"/>
                        </a:spcAft>
                        <a:buNone/>
                      </a:pPr>
                      <a:r>
                        <a:rPr lang="es-PE" sz="900" u="none" cap="none" strike="noStrike"/>
                        <a:t>AAA</a:t>
                      </a:r>
                      <a:endParaRPr/>
                    </a:p>
                    <a:p>
                      <a:pPr indent="0" lvl="0" marL="0" marR="0" rtl="0" algn="ctr">
                        <a:spcBef>
                          <a:spcPts val="0"/>
                        </a:spcBef>
                        <a:spcAft>
                          <a:spcPts val="0"/>
                        </a:spcAft>
                        <a:buNone/>
                      </a:pPr>
                      <a:r>
                        <a:rPr lang="es-PE" sz="900" u="none" cap="none" strike="noStrike"/>
                        <a:t>AAA</a:t>
                      </a:r>
                      <a:endParaRPr/>
                    </a:p>
                    <a:p>
                      <a:pPr indent="0" lvl="0" marL="0" marR="0" rtl="0" algn="ctr">
                        <a:spcBef>
                          <a:spcPts val="0"/>
                        </a:spcBef>
                        <a:spcAft>
                          <a:spcPts val="0"/>
                        </a:spcAft>
                        <a:buNone/>
                      </a:pPr>
                      <a:r>
                        <a:rPr lang="es-PE" sz="900" u="none" cap="none" strike="noStrike"/>
                        <a:t>AA</a:t>
                      </a:r>
                      <a:endParaRPr/>
                    </a:p>
                    <a:p>
                      <a:pPr indent="0" lvl="0" marL="0" marR="0" rtl="0" algn="ctr">
                        <a:spcBef>
                          <a:spcPts val="0"/>
                        </a:spcBef>
                        <a:spcAft>
                          <a:spcPts val="0"/>
                        </a:spcAft>
                        <a:buNone/>
                      </a:pPr>
                      <a:r>
                        <a:rPr lang="es-PE" sz="900" u="none" cap="none" strike="noStrike"/>
                        <a:t>AA</a:t>
                      </a:r>
                      <a:endParaRPr/>
                    </a:p>
                    <a:p>
                      <a:pPr indent="0" lvl="0" marL="0" marR="0" rtl="0" algn="ctr">
                        <a:spcBef>
                          <a:spcPts val="0"/>
                        </a:spcBef>
                        <a:spcAft>
                          <a:spcPts val="0"/>
                        </a:spcAft>
                        <a:buNone/>
                      </a:pPr>
                      <a:r>
                        <a:rPr lang="es-PE" sz="900" u="none" cap="none" strike="noStrike"/>
                        <a:t>A</a:t>
                      </a:r>
                      <a:endParaRPr/>
                    </a:p>
                    <a:p>
                      <a:pPr indent="0" lvl="0" marL="0" marR="0" rtl="0" algn="ctr">
                        <a:spcBef>
                          <a:spcPts val="0"/>
                        </a:spcBef>
                        <a:spcAft>
                          <a:spcPts val="0"/>
                        </a:spcAft>
                        <a:buNone/>
                      </a:pPr>
                      <a:r>
                        <a:rPr lang="es-PE" sz="900" u="none" cap="none" strike="noStrike"/>
                        <a:t>A-</a:t>
                      </a:r>
                      <a:endParaRPr/>
                    </a:p>
                    <a:p>
                      <a:pPr indent="0" lvl="0" marL="0" marR="0" rtl="0" algn="ctr">
                        <a:spcBef>
                          <a:spcPts val="0"/>
                        </a:spcBef>
                        <a:spcAft>
                          <a:spcPts val="0"/>
                        </a:spcAft>
                        <a:buNone/>
                      </a:pPr>
                      <a:r>
                        <a:rPr lang="es-PE" sz="900" u="none" cap="none" strike="noStrike"/>
                        <a:t>BBB+</a:t>
                      </a:r>
                      <a:endParaRPr/>
                    </a:p>
                    <a:p>
                      <a:pPr indent="0" lvl="0" marL="0" marR="0" rtl="0" algn="ctr">
                        <a:spcBef>
                          <a:spcPts val="0"/>
                        </a:spcBef>
                        <a:spcAft>
                          <a:spcPts val="0"/>
                        </a:spcAft>
                        <a:buNone/>
                      </a:pPr>
                      <a:r>
                        <a:rPr b="1" lang="es-PE" sz="900" u="none" cap="none" strike="noStrike">
                          <a:solidFill>
                            <a:srgbClr val="D71B86"/>
                          </a:solidFill>
                        </a:rPr>
                        <a:t>BB+</a:t>
                      </a:r>
                      <a:endParaRPr/>
                    </a:p>
                    <a:p>
                      <a:pPr indent="0" lvl="0" marL="0" marR="0" rtl="0" algn="ctr">
                        <a:spcBef>
                          <a:spcPts val="0"/>
                        </a:spcBef>
                        <a:spcAft>
                          <a:spcPts val="0"/>
                        </a:spcAft>
                        <a:buNone/>
                      </a:pPr>
                      <a:r>
                        <a:rPr b="1" lang="es-PE" sz="900" u="none" cap="none" strike="noStrike">
                          <a:solidFill>
                            <a:srgbClr val="D71B86"/>
                          </a:solidFill>
                        </a:rPr>
                        <a:t>CCC</a:t>
                      </a:r>
                      <a:endParaRPr/>
                    </a:p>
                    <a:p>
                      <a:pPr indent="0" lvl="0" marL="0" marR="0" rtl="0" algn="ctr">
                        <a:spcBef>
                          <a:spcPts val="0"/>
                        </a:spcBef>
                        <a:spcAft>
                          <a:spcPts val="0"/>
                        </a:spcAft>
                        <a:buNone/>
                      </a:pPr>
                      <a:r>
                        <a:rPr lang="es-PE" sz="900" u="none" cap="none" strike="noStrike"/>
                        <a:t>A+</a:t>
                      </a:r>
                      <a:endParaRPr/>
                    </a:p>
                    <a:p>
                      <a:pPr indent="0" lvl="0" marL="0" marR="0" rtl="0" algn="ctr">
                        <a:spcBef>
                          <a:spcPts val="0"/>
                        </a:spcBef>
                        <a:spcAft>
                          <a:spcPts val="0"/>
                        </a:spcAft>
                        <a:buNone/>
                      </a:pPr>
                      <a:r>
                        <a:rPr lang="es-PE" sz="900" u="none" cap="none" strike="noStrike"/>
                        <a:t>BBB</a:t>
                      </a:r>
                      <a:endParaRPr/>
                    </a:p>
                    <a:p>
                      <a:pPr indent="0" lvl="0" marL="0" marR="0" rtl="0" algn="ctr">
                        <a:spcBef>
                          <a:spcPts val="0"/>
                        </a:spcBef>
                        <a:spcAft>
                          <a:spcPts val="0"/>
                        </a:spcAft>
                        <a:buNone/>
                      </a:pPr>
                      <a:r>
                        <a:rPr lang="es-PE" sz="900" u="none" cap="none" strike="noStrike"/>
                        <a:t>BBB</a:t>
                      </a:r>
                      <a:endParaRPr/>
                    </a:p>
                    <a:p>
                      <a:pPr indent="0" lvl="0" marL="0" marR="0" rtl="0" algn="ctr">
                        <a:spcBef>
                          <a:spcPts val="0"/>
                        </a:spcBef>
                        <a:spcAft>
                          <a:spcPts val="0"/>
                        </a:spcAft>
                        <a:buNone/>
                      </a:pPr>
                      <a:r>
                        <a:rPr lang="es-PE" sz="900" u="none" cap="none" strike="noStrike"/>
                        <a:t>BBB-</a:t>
                      </a:r>
                      <a:endParaRPr/>
                    </a:p>
                  </a:txBody>
                  <a:tcPr marT="31300" marB="31300" marR="62600" marL="6260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s-PE" sz="900" u="none" cap="none" strike="noStrike"/>
                        <a:t>Aaa</a:t>
                      </a:r>
                      <a:endParaRPr sz="900" u="none" cap="none" strike="noStrike"/>
                    </a:p>
                    <a:p>
                      <a:pPr indent="0" lvl="0" marL="0" marR="0" rtl="0" algn="ctr">
                        <a:spcBef>
                          <a:spcPts val="0"/>
                        </a:spcBef>
                        <a:spcAft>
                          <a:spcPts val="0"/>
                        </a:spcAft>
                        <a:buNone/>
                      </a:pPr>
                      <a:r>
                        <a:rPr lang="es-PE" sz="900" u="none" cap="none" strike="noStrike"/>
                        <a:t>Aaa</a:t>
                      </a:r>
                      <a:endParaRPr sz="900" u="none" cap="none" strike="noStrike"/>
                    </a:p>
                    <a:p>
                      <a:pPr indent="0" lvl="0" marL="0" marR="0" rtl="0" algn="ctr">
                        <a:lnSpc>
                          <a:spcPct val="100000"/>
                        </a:lnSpc>
                        <a:spcBef>
                          <a:spcPts val="0"/>
                        </a:spcBef>
                        <a:spcAft>
                          <a:spcPts val="0"/>
                        </a:spcAft>
                        <a:buClr>
                          <a:schemeClr val="dk1"/>
                        </a:buClr>
                        <a:buSzPts val="900"/>
                        <a:buFont typeface="Calibri"/>
                        <a:buNone/>
                      </a:pPr>
                      <a:r>
                        <a:rPr lang="es-PE" sz="900" u="none" cap="none" strike="noStrike"/>
                        <a:t>Aaa</a:t>
                      </a:r>
                      <a:endParaRPr sz="900" u="none" cap="none" strike="noStrike"/>
                    </a:p>
                    <a:p>
                      <a:pPr indent="0" lvl="0" marL="0" marR="0" rtl="0" algn="ctr">
                        <a:spcBef>
                          <a:spcPts val="0"/>
                        </a:spcBef>
                        <a:spcAft>
                          <a:spcPts val="0"/>
                        </a:spcAft>
                        <a:buNone/>
                      </a:pPr>
                      <a:r>
                        <a:rPr lang="es-PE" sz="900" u="none" cap="none" strike="noStrike"/>
                        <a:t>Aa3</a:t>
                      </a:r>
                      <a:endParaRPr/>
                    </a:p>
                    <a:p>
                      <a:pPr indent="0" lvl="0" marL="0" marR="0" rtl="0" algn="ctr">
                        <a:lnSpc>
                          <a:spcPct val="100000"/>
                        </a:lnSpc>
                        <a:spcBef>
                          <a:spcPts val="0"/>
                        </a:spcBef>
                        <a:spcAft>
                          <a:spcPts val="0"/>
                        </a:spcAft>
                        <a:buClr>
                          <a:schemeClr val="dk1"/>
                        </a:buClr>
                        <a:buSzPts val="900"/>
                        <a:buFont typeface="Calibri"/>
                        <a:buNone/>
                      </a:pPr>
                      <a:r>
                        <a:rPr lang="es-PE" sz="900" u="none" cap="none" strike="noStrike"/>
                        <a:t>Aa3</a:t>
                      </a:r>
                      <a:endParaRPr/>
                    </a:p>
                    <a:p>
                      <a:pPr indent="0" lvl="0" marL="0" marR="0" rtl="0" algn="ctr">
                        <a:spcBef>
                          <a:spcPts val="0"/>
                        </a:spcBef>
                        <a:spcAft>
                          <a:spcPts val="0"/>
                        </a:spcAft>
                        <a:buNone/>
                      </a:pPr>
                      <a:r>
                        <a:rPr lang="es-PE" sz="900" u="none" cap="none" strike="noStrike"/>
                        <a:t>A1</a:t>
                      </a:r>
                      <a:endParaRPr/>
                    </a:p>
                    <a:p>
                      <a:pPr indent="0" lvl="0" marL="0" marR="0" rtl="0" algn="ctr">
                        <a:spcBef>
                          <a:spcPts val="0"/>
                        </a:spcBef>
                        <a:spcAft>
                          <a:spcPts val="0"/>
                        </a:spcAft>
                        <a:buNone/>
                      </a:pPr>
                      <a:r>
                        <a:rPr lang="es-PE" sz="900" u="none" cap="none" strike="noStrike"/>
                        <a:t>A2</a:t>
                      </a:r>
                      <a:endParaRPr/>
                    </a:p>
                    <a:p>
                      <a:pPr indent="0" lvl="0" marL="0" marR="0" rtl="0" algn="ctr">
                        <a:spcBef>
                          <a:spcPts val="0"/>
                        </a:spcBef>
                        <a:spcAft>
                          <a:spcPts val="0"/>
                        </a:spcAft>
                        <a:buNone/>
                      </a:pPr>
                      <a:r>
                        <a:rPr b="1" lang="es-PE" sz="900" u="none" cap="none" strike="noStrike">
                          <a:solidFill>
                            <a:srgbClr val="D71B86"/>
                          </a:solidFill>
                        </a:rPr>
                        <a:t>Ba1</a:t>
                      </a:r>
                      <a:endParaRPr/>
                    </a:p>
                    <a:p>
                      <a:pPr indent="0" lvl="0" marL="0" marR="0" rtl="0" algn="ctr">
                        <a:spcBef>
                          <a:spcPts val="0"/>
                        </a:spcBef>
                        <a:spcAft>
                          <a:spcPts val="0"/>
                        </a:spcAft>
                        <a:buNone/>
                      </a:pPr>
                      <a:r>
                        <a:rPr b="1" lang="es-PE" sz="900" u="none" cap="none" strike="noStrike">
                          <a:solidFill>
                            <a:srgbClr val="D71B86"/>
                          </a:solidFill>
                        </a:rPr>
                        <a:t>Ba2</a:t>
                      </a:r>
                      <a:endParaRPr/>
                    </a:p>
                    <a:p>
                      <a:pPr indent="0" lvl="0" marL="0" marR="0" rtl="0" algn="ctr">
                        <a:spcBef>
                          <a:spcPts val="0"/>
                        </a:spcBef>
                        <a:spcAft>
                          <a:spcPts val="0"/>
                        </a:spcAft>
                        <a:buNone/>
                      </a:pPr>
                      <a:r>
                        <a:rPr b="1" lang="es-PE" sz="900" u="none" cap="none" strike="noStrike">
                          <a:solidFill>
                            <a:srgbClr val="D71B86"/>
                          </a:solidFill>
                        </a:rPr>
                        <a:t>Ca</a:t>
                      </a:r>
                      <a:endParaRPr/>
                    </a:p>
                    <a:p>
                      <a:pPr indent="0" lvl="0" marL="0" marR="0" rtl="0" algn="ctr">
                        <a:spcBef>
                          <a:spcPts val="0"/>
                        </a:spcBef>
                        <a:spcAft>
                          <a:spcPts val="0"/>
                        </a:spcAft>
                        <a:buNone/>
                      </a:pPr>
                      <a:r>
                        <a:rPr lang="es-PE" sz="900" u="none" cap="none" strike="noStrike"/>
                        <a:t>Aa3</a:t>
                      </a:r>
                      <a:endParaRPr/>
                    </a:p>
                    <a:p>
                      <a:pPr indent="0" lvl="0" marL="0" marR="0" rtl="0" algn="ctr">
                        <a:spcBef>
                          <a:spcPts val="0"/>
                        </a:spcBef>
                        <a:spcAft>
                          <a:spcPts val="0"/>
                        </a:spcAft>
                        <a:buNone/>
                      </a:pPr>
                      <a:r>
                        <a:rPr lang="es-PE" sz="900" u="none" cap="none" strike="noStrike"/>
                        <a:t>Baa2</a:t>
                      </a:r>
                      <a:endParaRPr/>
                    </a:p>
                    <a:p>
                      <a:pPr indent="0" lvl="0" marL="0" marR="0" rtl="0" algn="ctr">
                        <a:spcBef>
                          <a:spcPts val="0"/>
                        </a:spcBef>
                        <a:spcAft>
                          <a:spcPts val="0"/>
                        </a:spcAft>
                        <a:buNone/>
                      </a:pPr>
                      <a:r>
                        <a:rPr lang="es-PE" sz="900" u="none" cap="none" strike="noStrike"/>
                        <a:t>Baa3</a:t>
                      </a:r>
                      <a:endParaRPr/>
                    </a:p>
                    <a:p>
                      <a:pPr indent="0" lvl="0" marL="0" marR="0" rtl="0" algn="ctr">
                        <a:spcBef>
                          <a:spcPts val="0"/>
                        </a:spcBef>
                        <a:spcAft>
                          <a:spcPts val="0"/>
                        </a:spcAft>
                        <a:buNone/>
                      </a:pPr>
                      <a:r>
                        <a:rPr lang="es-PE" sz="900" u="none" cap="none" strike="noStrike"/>
                        <a:t>Baa3</a:t>
                      </a:r>
                      <a:endParaRPr/>
                    </a:p>
                  </a:txBody>
                  <a:tcPr marT="31300" marB="31300" marR="62600" marL="6260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sz="900" u="none" cap="none" strike="noStrike"/>
                    </a:p>
                  </a:txBody>
                  <a:tcPr marT="31300" marB="31300" marR="62600" marL="6260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r>
            </a:tbl>
          </a:graphicData>
        </a:graphic>
      </p:graphicFrame>
      <p:pic>
        <p:nvPicPr>
          <p:cNvPr id="143" name="Google Shape;143;p9"/>
          <p:cNvPicPr preferRelativeResize="0"/>
          <p:nvPr/>
        </p:nvPicPr>
        <p:blipFill rotWithShape="1">
          <a:blip r:embed="rId4">
            <a:alphaModFix/>
          </a:blip>
          <a:srcRect b="12563" l="9750" r="8790" t="9241"/>
          <a:stretch/>
        </p:blipFill>
        <p:spPr>
          <a:xfrm>
            <a:off x="5145326" y="2686738"/>
            <a:ext cx="3490947" cy="2319767"/>
          </a:xfrm>
          <a:prstGeom prst="rect">
            <a:avLst/>
          </a:prstGeom>
          <a:noFill/>
          <a:ln>
            <a:noFill/>
          </a:ln>
        </p:spPr>
      </p:pic>
      <p:sp>
        <p:nvSpPr>
          <p:cNvPr id="144" name="Google Shape;144;p9"/>
          <p:cNvSpPr/>
          <p:nvPr/>
        </p:nvSpPr>
        <p:spPr>
          <a:xfrm rot="5400000">
            <a:off x="4150528" y="3654743"/>
            <a:ext cx="915969" cy="254000"/>
          </a:xfrm>
          <a:prstGeom prst="rightArrow">
            <a:avLst>
              <a:gd fmla="val 50000" name="adj1"/>
              <a:gd fmla="val 50000" name="adj2"/>
            </a:avLst>
          </a:prstGeom>
          <a:solidFill>
            <a:srgbClr val="D71B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9"/>
          <p:cNvSpPr/>
          <p:nvPr/>
        </p:nvSpPr>
        <p:spPr>
          <a:xfrm flipH="1" rot="5400000">
            <a:off x="4349640" y="4484722"/>
            <a:ext cx="517745" cy="254000"/>
          </a:xfrm>
          <a:prstGeom prst="rightArrow">
            <a:avLst>
              <a:gd fmla="val 50000" name="adj1"/>
              <a:gd fmla="val 50000" name="adj2"/>
            </a:avLst>
          </a:prstGeom>
          <a:solidFill>
            <a:srgbClr val="9CC6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9"/>
          <p:cNvSpPr/>
          <p:nvPr/>
        </p:nvSpPr>
        <p:spPr>
          <a:xfrm flipH="1" rot="10800000">
            <a:off x="4543425" y="3168182"/>
            <a:ext cx="130175" cy="47624"/>
          </a:xfrm>
          <a:prstGeom prst="rect">
            <a:avLst/>
          </a:prstGeom>
          <a:solidFill>
            <a:srgbClr val="F2D1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9"/>
          <p:cNvSpPr/>
          <p:nvPr/>
        </p:nvSpPr>
        <p:spPr>
          <a:xfrm flipH="1" rot="10800000">
            <a:off x="4543425" y="3247557"/>
            <a:ext cx="130175" cy="47624"/>
          </a:xfrm>
          <a:prstGeom prst="rect">
            <a:avLst/>
          </a:prstGeom>
          <a:solidFill>
            <a:srgbClr val="F2D1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9"/>
          <p:cNvSpPr txBox="1"/>
          <p:nvPr/>
        </p:nvSpPr>
        <p:spPr>
          <a:xfrm>
            <a:off x="723103" y="5056093"/>
            <a:ext cx="3063588"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900">
                <a:solidFill>
                  <a:schemeClr val="dk1"/>
                </a:solidFill>
                <a:latin typeface="Calibri"/>
                <a:ea typeface="Calibri"/>
                <a:cs typeface="Calibri"/>
                <a:sym typeface="Calibri"/>
              </a:rPr>
              <a:t>Fuente: Bloomberg  Elab: Estudios Económicos-</a:t>
            </a:r>
            <a:r>
              <a:rPr lang="es-PE" sz="900">
                <a:solidFill>
                  <a:schemeClr val="dk1"/>
                </a:solidFill>
                <a:latin typeface="Calibri"/>
                <a:ea typeface="Calibri"/>
                <a:cs typeface="Calibri"/>
                <a:sym typeface="Calibri"/>
              </a:rPr>
              <a:t>Scotiabank</a:t>
            </a:r>
            <a:r>
              <a:rPr lang="es-PE" sz="900">
                <a:solidFill>
                  <a:schemeClr val="dk1"/>
                </a:solidFill>
                <a:latin typeface="Calibri"/>
                <a:ea typeface="Calibri"/>
                <a:cs typeface="Calibri"/>
                <a:sym typeface="Calibri"/>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FFC3108C-36C0-416D-AF52-12C34C697CD2</vt:lpwstr>
  </property>
  <property fmtid="{D5CDD505-2E9C-101B-9397-08002B2CF9AE}" pid="3" name="ArticulatePath">
    <vt:lpwstr>plantilla_cursos_presenciales-v3.1.3</vt:lpwstr>
  </property>
</Properties>
</file>